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8"/>
  </p:notesMasterIdLst>
  <p:sldIdLst>
    <p:sldId id="256" r:id="rId2"/>
    <p:sldId id="257" r:id="rId3"/>
    <p:sldId id="293" r:id="rId4"/>
    <p:sldId id="306" r:id="rId5"/>
    <p:sldId id="294" r:id="rId6"/>
    <p:sldId id="307" r:id="rId7"/>
    <p:sldId id="295" r:id="rId8"/>
    <p:sldId id="300" r:id="rId9"/>
    <p:sldId id="296" r:id="rId10"/>
    <p:sldId id="308" r:id="rId11"/>
    <p:sldId id="309" r:id="rId12"/>
    <p:sldId id="310" r:id="rId13"/>
    <p:sldId id="311" r:id="rId14"/>
    <p:sldId id="312" r:id="rId15"/>
    <p:sldId id="314" r:id="rId16"/>
    <p:sldId id="313"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Gill Sans" panose="020B0604020202020204" charset="0"/>
      <p:regular r:id="rId23"/>
      <p:bold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junXV0VeddETdIgDXtB1+FnNgF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a:solidFill>
                  <a:srgbClr val="151515"/>
                </a:solidFill>
                <a:latin typeface="RedHatText"/>
              </a:rPr>
              <a:t>EX: </a:t>
            </a:r>
            <a:r>
              <a:rPr lang="en-US" sz="1100" b="1" dirty="0"/>
              <a:t>Customer Analysis, </a:t>
            </a:r>
            <a:r>
              <a:rPr lang="en-US" sz="1100" dirty="0"/>
              <a:t>: Studying age, income, and spending habits to understand buying behavior.</a:t>
            </a:r>
          </a:p>
          <a:p>
            <a:pPr>
              <a:buFont typeface="Wingdings" panose="05000000000000000000" pitchFamily="2" charset="2"/>
              <a:buChar char="Ø"/>
            </a:pPr>
            <a:r>
              <a:rPr lang="en-US" sz="1100" b="1" dirty="0"/>
              <a:t>Weather Forecasting</a:t>
            </a:r>
            <a:r>
              <a:rPr lang="en-US" sz="1100" dirty="0"/>
              <a:t>: Considering temperature, humidity, and wind speed to predict weather</a:t>
            </a:r>
            <a:r>
              <a:rPr kumimoji="0" lang="en-US" altLang="en-US" sz="1100" i="0" u="none" strike="noStrike" cap="none" normalizeH="0" baseline="0" dirty="0">
                <a:ln>
                  <a:noFill/>
                </a:ln>
                <a:solidFill>
                  <a:schemeClr val="tx1"/>
                </a:solidFill>
                <a:effectLst/>
                <a:latin typeface="Arial" panose="020B0604020202020204" pitchFamily="34" charset="0"/>
              </a:rPr>
              <a:t> </a:t>
            </a:r>
          </a:p>
          <a:p>
            <a:endParaRPr lang="en-IN" dirty="0"/>
          </a:p>
        </p:txBody>
      </p:sp>
    </p:spTree>
    <p:extLst>
      <p:ext uri="{BB962C8B-B14F-4D97-AF65-F5344CB8AC3E}">
        <p14:creationId xmlns:p14="http://schemas.microsoft.com/office/powerpoint/2010/main" val="288146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F99F-30C8-C7E1-C042-74E3010E3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433C5-A11A-76AA-7BB3-28E77CA4DA5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A5E2BAE-BDEC-E17C-16F0-9393FDDC31B1}"/>
              </a:ext>
            </a:extLst>
          </p:cNvPr>
          <p:cNvSpPr>
            <a:spLocks noGrp="1"/>
          </p:cNvSpPr>
          <p:nvPr>
            <p:ph type="body" idx="1"/>
          </p:nvPr>
        </p:nvSpPr>
        <p:spPr/>
        <p:txBody>
          <a:bodyPr/>
          <a:lstStyle/>
          <a:p>
            <a:pPr>
              <a:buFont typeface="Wingdings" panose="05000000000000000000" pitchFamily="2" charset="2"/>
              <a:buChar char="Ø"/>
            </a:pPr>
            <a:r>
              <a:rPr lang="en-US" sz="1200" dirty="0">
                <a:solidFill>
                  <a:srgbClr val="151515"/>
                </a:solidFill>
                <a:latin typeface="RedHatText"/>
              </a:rPr>
              <a:t>EX: </a:t>
            </a:r>
            <a:r>
              <a:rPr lang="en-US" sz="1100" b="1" dirty="0"/>
              <a:t>Customer Analysis, </a:t>
            </a:r>
            <a:r>
              <a:rPr lang="en-US" sz="1100" dirty="0"/>
              <a:t>: Studying age, income, and spending habits to understand buying behavior.</a:t>
            </a:r>
          </a:p>
          <a:p>
            <a:pPr>
              <a:buFont typeface="Wingdings" panose="05000000000000000000" pitchFamily="2" charset="2"/>
              <a:buChar char="Ø"/>
            </a:pPr>
            <a:r>
              <a:rPr lang="en-US" sz="1100" b="1" dirty="0"/>
              <a:t>Weather Forecasting</a:t>
            </a:r>
            <a:r>
              <a:rPr lang="en-US" sz="1100" dirty="0"/>
              <a:t>: Considering temperature, humidity, and wind speed to predict weather</a:t>
            </a:r>
            <a:r>
              <a:rPr kumimoji="0" lang="en-US" altLang="en-US" sz="1100" i="0" u="none" strike="noStrike" cap="none" normalizeH="0" baseline="0" dirty="0">
                <a:ln>
                  <a:noFill/>
                </a:ln>
                <a:solidFill>
                  <a:schemeClr val="tx1"/>
                </a:solidFill>
                <a:effectLst/>
                <a:latin typeface="Arial" panose="020B0604020202020204" pitchFamily="34" charset="0"/>
              </a:rPr>
              <a:t> </a:t>
            </a:r>
          </a:p>
          <a:p>
            <a:endParaRPr lang="en-IN" dirty="0"/>
          </a:p>
        </p:txBody>
      </p:sp>
    </p:spTree>
    <p:extLst>
      <p:ext uri="{BB962C8B-B14F-4D97-AF65-F5344CB8AC3E}">
        <p14:creationId xmlns:p14="http://schemas.microsoft.com/office/powerpoint/2010/main" val="169489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6"/>
        <p:cNvGrpSpPr/>
        <p:nvPr/>
      </p:nvGrpSpPr>
      <p:grpSpPr>
        <a:xfrm>
          <a:off x="0" y="0"/>
          <a:ext cx="0" cy="0"/>
          <a:chOff x="0" y="0"/>
          <a:chExt cx="0" cy="0"/>
        </a:xfrm>
      </p:grpSpPr>
      <p:grpSp>
        <p:nvGrpSpPr>
          <p:cNvPr id="27" name="Google Shape;27;p27"/>
          <p:cNvGrpSpPr/>
          <p:nvPr/>
        </p:nvGrpSpPr>
        <p:grpSpPr>
          <a:xfrm>
            <a:off x="0" y="-1588"/>
            <a:ext cx="12192000" cy="6865938"/>
            <a:chOff x="0" y="-2373"/>
            <a:chExt cx="12192000" cy="6867027"/>
          </a:xfrm>
        </p:grpSpPr>
        <p:sp>
          <p:nvSpPr>
            <p:cNvPr id="28" name="Google Shape;28;p2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7"/>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35" name="Google Shape;35;p27"/>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7"/>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37" name="Google Shape;37;p2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256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r>
              <a:rPr lang="en-US"/>
              <a:t>Click to edit Master subtitle style</a:t>
            </a:r>
            <a:endParaRPr/>
          </a:p>
        </p:txBody>
      </p:sp>
      <p:sp>
        <p:nvSpPr>
          <p:cNvPr id="38" name="Google Shape;38;p27"/>
          <p:cNvSpPr txBox="1">
            <a:spLocks noGrp="1"/>
          </p:cNvSpPr>
          <p:nvPr>
            <p:ph type="dt" idx="10"/>
          </p:nvPr>
        </p:nvSpPr>
        <p:spPr>
          <a:xfrm rot="5400000">
            <a:off x="10090150" y="1792288"/>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39" name="Google Shape;39;p27"/>
          <p:cNvSpPr txBox="1">
            <a:spLocks noGrp="1"/>
          </p:cNvSpPr>
          <p:nvPr>
            <p:ph type="ftr" idx="11"/>
          </p:nvPr>
        </p:nvSpPr>
        <p:spPr>
          <a:xfrm rot="5400000">
            <a:off x="8960644" y="3226594"/>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40" name="Google Shape;40;p27"/>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305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9"/>
        <p:cNvGrpSpPr/>
        <p:nvPr/>
      </p:nvGrpSpPr>
      <p:grpSpPr>
        <a:xfrm>
          <a:off x="0" y="0"/>
          <a:ext cx="0" cy="0"/>
          <a:chOff x="0" y="0"/>
          <a:chExt cx="0" cy="0"/>
        </a:xfrm>
      </p:grpSpPr>
      <p:grpSp>
        <p:nvGrpSpPr>
          <p:cNvPr id="130" name="Google Shape;130;p36"/>
          <p:cNvGrpSpPr/>
          <p:nvPr/>
        </p:nvGrpSpPr>
        <p:grpSpPr>
          <a:xfrm>
            <a:off x="0" y="-1588"/>
            <a:ext cx="12192000" cy="6865938"/>
            <a:chOff x="0" y="-2373"/>
            <a:chExt cx="12192000" cy="6867027"/>
          </a:xfrm>
        </p:grpSpPr>
        <p:sp>
          <p:nvSpPr>
            <p:cNvPr id="131" name="Google Shape;131;p3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6"/>
            <p:cNvSpPr/>
            <p:nvPr/>
          </p:nvSpPr>
          <p:spPr>
            <a:xfrm rot="10371525">
              <a:off x="263525" y="4438569"/>
              <a:ext cx="3300413"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8" name="Google Shape;138;p36"/>
            <p:cNvSpPr/>
            <p:nvPr/>
          </p:nvSpPr>
          <p:spPr>
            <a:xfrm rot="10800000">
              <a:off x="458788" y="321529"/>
              <a:ext cx="11277600" cy="4533031"/>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9" name="Google Shape;139;p3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40" name="Google Shape;140;p36"/>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6"/>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142" name="Google Shape;142;p36"/>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43" name="Google Shape;143;p36"/>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144" name="Google Shape;144;p36"/>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45" name="Google Shape;145;p36"/>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46" name="Google Shape;146;p3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6222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7"/>
        <p:cNvGrpSpPr/>
        <p:nvPr/>
      </p:nvGrpSpPr>
      <p:grpSpPr>
        <a:xfrm>
          <a:off x="0" y="0"/>
          <a:ext cx="0" cy="0"/>
          <a:chOff x="0" y="0"/>
          <a:chExt cx="0" cy="0"/>
        </a:xfrm>
      </p:grpSpPr>
      <p:grpSp>
        <p:nvGrpSpPr>
          <p:cNvPr id="148" name="Google Shape;148;p37"/>
          <p:cNvGrpSpPr/>
          <p:nvPr/>
        </p:nvGrpSpPr>
        <p:grpSpPr>
          <a:xfrm>
            <a:off x="0" y="-1588"/>
            <a:ext cx="12192000" cy="6865938"/>
            <a:chOff x="0" y="-2373"/>
            <a:chExt cx="12192000" cy="6867027"/>
          </a:xfrm>
        </p:grpSpPr>
        <p:sp>
          <p:nvSpPr>
            <p:cNvPr id="149" name="Google Shape;149;p3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7"/>
            <p:cNvSpPr/>
            <p:nvPr/>
          </p:nvSpPr>
          <p:spPr>
            <a:xfrm rot="-589932">
              <a:off x="8491538" y="2714271"/>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6" name="Google Shape;156;p37"/>
            <p:cNvSpPr/>
            <p:nvPr/>
          </p:nvSpPr>
          <p:spPr>
            <a:xfrm>
              <a:off x="455613" y="2801598"/>
              <a:ext cx="11277600" cy="3602608"/>
            </a:xfrm>
            <a:custGeom>
              <a:avLst/>
              <a:gdLst/>
              <a:ahLst/>
              <a:cxnLst/>
              <a:rect l="l" t="t" r="r" b="b"/>
              <a:pathLst>
                <a:path w="10000" h="7946" extrusionOk="0">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7" name="Google Shape;157;p37"/>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58" name="Google Shape;158;p37"/>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7"/>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160" name="Google Shape;160;p37"/>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161" name="Google Shape;161;p37"/>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62" name="Google Shape;162;p37"/>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63" name="Google Shape;163;p3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545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4"/>
        <p:cNvGrpSpPr/>
        <p:nvPr/>
      </p:nvGrpSpPr>
      <p:grpSpPr>
        <a:xfrm>
          <a:off x="0" y="0"/>
          <a:ext cx="0" cy="0"/>
          <a:chOff x="0" y="0"/>
          <a:chExt cx="0" cy="0"/>
        </a:xfrm>
      </p:grpSpPr>
      <p:grpSp>
        <p:nvGrpSpPr>
          <p:cNvPr id="165" name="Google Shape;165;p38"/>
          <p:cNvGrpSpPr/>
          <p:nvPr/>
        </p:nvGrpSpPr>
        <p:grpSpPr>
          <a:xfrm>
            <a:off x="0" y="-1588"/>
            <a:ext cx="12192000" cy="6865938"/>
            <a:chOff x="0" y="-2373"/>
            <a:chExt cx="12192000" cy="6867027"/>
          </a:xfrm>
        </p:grpSpPr>
        <p:sp>
          <p:nvSpPr>
            <p:cNvPr id="166" name="Google Shape;166;p3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8"/>
            <p:cNvSpPr/>
            <p:nvPr/>
          </p:nvSpPr>
          <p:spPr>
            <a:xfrm rot="-589932">
              <a:off x="8491538" y="4184529"/>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73" name="Google Shape;173;p38"/>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74" name="Google Shape;174;p3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75" name="Google Shape;175;p38"/>
          <p:cNvSpPr txBox="1"/>
          <p:nvPr/>
        </p:nvSpPr>
        <p:spPr>
          <a:xfrm>
            <a:off x="9718675" y="2632075"/>
            <a:ext cx="803275" cy="15700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N" sz="9600" b="0" i="0" u="none" strike="noStrike" cap="none">
                <a:solidFill>
                  <a:schemeClr val="accent1"/>
                </a:solidFill>
                <a:latin typeface="Arial"/>
                <a:ea typeface="Arial"/>
                <a:cs typeface="Arial"/>
                <a:sym typeface="Arial"/>
              </a:rPr>
              <a:t>”</a:t>
            </a:r>
            <a:endParaRPr/>
          </a:p>
        </p:txBody>
      </p:sp>
      <p:sp>
        <p:nvSpPr>
          <p:cNvPr id="176" name="Google Shape;176;p38"/>
          <p:cNvSpPr txBox="1"/>
          <p:nvPr/>
        </p:nvSpPr>
        <p:spPr>
          <a:xfrm>
            <a:off x="898525" y="590550"/>
            <a:ext cx="801688" cy="15700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N" sz="9600" b="0" i="0" u="none" strike="noStrike" cap="none">
                <a:solidFill>
                  <a:schemeClr val="accent1"/>
                </a:solidFill>
                <a:latin typeface="Arial"/>
                <a:ea typeface="Arial"/>
                <a:cs typeface="Arial"/>
                <a:sym typeface="Arial"/>
              </a:rPr>
              <a:t>“</a:t>
            </a:r>
            <a:endParaRPr/>
          </a:p>
        </p:txBody>
      </p:sp>
      <p:sp>
        <p:nvSpPr>
          <p:cNvPr id="177" name="Google Shape;177;p38"/>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8"/>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179" name="Google Shape;179;p38"/>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180" name="Google Shape;180;p38"/>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181" name="Google Shape;181;p3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82" name="Google Shape;182;p38"/>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83" name="Google Shape;183;p3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663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4"/>
        <p:cNvGrpSpPr/>
        <p:nvPr/>
      </p:nvGrpSpPr>
      <p:grpSpPr>
        <a:xfrm>
          <a:off x="0" y="0"/>
          <a:ext cx="0" cy="0"/>
          <a:chOff x="0" y="0"/>
          <a:chExt cx="0" cy="0"/>
        </a:xfrm>
      </p:grpSpPr>
      <p:grpSp>
        <p:nvGrpSpPr>
          <p:cNvPr id="185" name="Google Shape;185;p39"/>
          <p:cNvGrpSpPr/>
          <p:nvPr/>
        </p:nvGrpSpPr>
        <p:grpSpPr>
          <a:xfrm>
            <a:off x="0" y="-1588"/>
            <a:ext cx="12192000" cy="6865938"/>
            <a:chOff x="0" y="-2373"/>
            <a:chExt cx="12192000" cy="6867027"/>
          </a:xfrm>
        </p:grpSpPr>
        <p:sp>
          <p:nvSpPr>
            <p:cNvPr id="186" name="Google Shape;186;p3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9"/>
            <p:cNvSpPr/>
            <p:nvPr/>
          </p:nvSpPr>
          <p:spPr>
            <a:xfrm rot="-589932">
              <a:off x="8491538" y="4194055"/>
              <a:ext cx="3298825" cy="43980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3" name="Google Shape;193;p39"/>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4" name="Google Shape;194;p39"/>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95" name="Google Shape;195;p39"/>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9"/>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197" name="Google Shape;197;p39"/>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pPr lvl="0"/>
            <a:r>
              <a:rPr lang="en-US"/>
              <a:t>Click to edit Master text styles</a:t>
            </a:r>
          </a:p>
        </p:txBody>
      </p:sp>
      <p:sp>
        <p:nvSpPr>
          <p:cNvPr id="198" name="Google Shape;198;p39"/>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99" name="Google Shape;199;p39"/>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00" name="Google Shape;200;p3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2428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1"/>
        <p:cNvGrpSpPr/>
        <p:nvPr/>
      </p:nvGrpSpPr>
      <p:grpSpPr>
        <a:xfrm>
          <a:off x="0" y="0"/>
          <a:ext cx="0" cy="0"/>
          <a:chOff x="0" y="0"/>
          <a:chExt cx="0" cy="0"/>
        </a:xfrm>
      </p:grpSpPr>
      <p:cxnSp>
        <p:nvCxnSpPr>
          <p:cNvPr id="202" name="Google Shape;202;p40"/>
          <p:cNvCxnSpPr/>
          <p:nvPr/>
        </p:nvCxnSpPr>
        <p:spPr>
          <a:xfrm>
            <a:off x="4403725" y="2570163"/>
            <a:ext cx="0" cy="3492500"/>
          </a:xfrm>
          <a:prstGeom prst="straightConnector1">
            <a:avLst/>
          </a:prstGeom>
          <a:noFill/>
          <a:ln w="12700" cap="flat" cmpd="sng">
            <a:solidFill>
              <a:schemeClr val="accent1">
                <a:alpha val="40784"/>
              </a:schemeClr>
            </a:solidFill>
            <a:prstDash val="solid"/>
            <a:round/>
            <a:headEnd type="none" w="sm" len="sm"/>
            <a:tailEnd type="none" w="sm" len="sm"/>
          </a:ln>
        </p:spPr>
      </p:cxnSp>
      <p:cxnSp>
        <p:nvCxnSpPr>
          <p:cNvPr id="203" name="Google Shape;203;p40"/>
          <p:cNvCxnSpPr/>
          <p:nvPr/>
        </p:nvCxnSpPr>
        <p:spPr>
          <a:xfrm>
            <a:off x="7772400" y="2570163"/>
            <a:ext cx="0" cy="3492500"/>
          </a:xfrm>
          <a:prstGeom prst="straightConnector1">
            <a:avLst/>
          </a:prstGeom>
          <a:noFill/>
          <a:ln w="12700" cap="flat" cmpd="sng">
            <a:solidFill>
              <a:schemeClr val="accent1">
                <a:alpha val="40784"/>
              </a:schemeClr>
            </a:solidFill>
            <a:prstDash val="solid"/>
            <a:round/>
            <a:headEnd type="none" w="sm" len="sm"/>
            <a:tailEnd type="none" w="sm" len="sm"/>
          </a:ln>
        </p:spPr>
      </p:cxnSp>
      <p:sp>
        <p:nvSpPr>
          <p:cNvPr id="204" name="Google Shape;204;p40"/>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205" name="Google Shape;205;p40"/>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a:t>Click to edit Master text styles</a:t>
            </a:r>
          </a:p>
        </p:txBody>
      </p:sp>
      <p:sp>
        <p:nvSpPr>
          <p:cNvPr id="206" name="Google Shape;206;p40"/>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207" name="Google Shape;207;p40"/>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a:t>Click to edit Master text styles</a:t>
            </a:r>
          </a:p>
        </p:txBody>
      </p:sp>
      <p:sp>
        <p:nvSpPr>
          <p:cNvPr id="208" name="Google Shape;208;p40"/>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209" name="Google Shape;209;p40"/>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a:t>Click to edit Master text styles</a:t>
            </a:r>
          </a:p>
        </p:txBody>
      </p:sp>
      <p:sp>
        <p:nvSpPr>
          <p:cNvPr id="210" name="Google Shape;210;p40"/>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211" name="Google Shape;211;p40"/>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12" name="Google Shape;212;p40"/>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13" name="Google Shape;213;p4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5731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4"/>
        <p:cNvGrpSpPr/>
        <p:nvPr/>
      </p:nvGrpSpPr>
      <p:grpSpPr>
        <a:xfrm>
          <a:off x="0" y="0"/>
          <a:ext cx="0" cy="0"/>
          <a:chOff x="0" y="0"/>
          <a:chExt cx="0" cy="0"/>
        </a:xfrm>
      </p:grpSpPr>
      <p:cxnSp>
        <p:nvCxnSpPr>
          <p:cNvPr id="215" name="Google Shape;215;p41"/>
          <p:cNvCxnSpPr/>
          <p:nvPr/>
        </p:nvCxnSpPr>
        <p:spPr>
          <a:xfrm>
            <a:off x="4387850" y="2603500"/>
            <a:ext cx="0" cy="35179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6" name="Google Shape;216;p41"/>
          <p:cNvCxnSpPr/>
          <p:nvPr/>
        </p:nvCxnSpPr>
        <p:spPr>
          <a:xfrm>
            <a:off x="7802563" y="2603500"/>
            <a:ext cx="0" cy="34925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7" name="Google Shape;217;p41"/>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218" name="Google Shape;218;p41"/>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a:t>Click to edit Master text styles</a:t>
            </a:r>
          </a:p>
        </p:txBody>
      </p:sp>
      <p:sp>
        <p:nvSpPr>
          <p:cNvPr id="219" name="Google Shape;219;p41"/>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0" name="Google Shape;220;p41"/>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221" name="Google Shape;221;p41"/>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a:t>Click to edit Master text styles</a:t>
            </a:r>
          </a:p>
        </p:txBody>
      </p:sp>
      <p:sp>
        <p:nvSpPr>
          <p:cNvPr id="222" name="Google Shape;222;p41"/>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3" name="Google Shape;223;p41"/>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224" name="Google Shape;224;p41"/>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a:t>Click to edit Master text styles</a:t>
            </a:r>
          </a:p>
        </p:txBody>
      </p:sp>
      <p:sp>
        <p:nvSpPr>
          <p:cNvPr id="225" name="Google Shape;225;p41"/>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6" name="Google Shape;226;p41"/>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227" name="Google Shape;227;p41"/>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28" name="Google Shape;228;p41"/>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29" name="Google Shape;229;p4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7839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0"/>
        <p:cNvGrpSpPr/>
        <p:nvPr/>
      </p:nvGrpSpPr>
      <p:grpSpPr>
        <a:xfrm>
          <a:off x="0" y="0"/>
          <a:ext cx="0" cy="0"/>
          <a:chOff x="0" y="0"/>
          <a:chExt cx="0" cy="0"/>
        </a:xfrm>
      </p:grpSpPr>
      <p:sp>
        <p:nvSpPr>
          <p:cNvPr id="231" name="Google Shape;231;p42"/>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232" name="Google Shape;232;p42"/>
          <p:cNvSpPr txBox="1">
            <a:spLocks noGrp="1"/>
          </p:cNvSpPr>
          <p:nvPr>
            <p:ph type="body" idx="1"/>
          </p:nvPr>
        </p:nvSpPr>
        <p:spPr>
          <a:xfrm rot="5400000">
            <a:off x="3828257" y="-69057"/>
            <a:ext cx="3416300" cy="876141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a:t>Click to edit Master text styles</a:t>
            </a:r>
          </a:p>
        </p:txBody>
      </p:sp>
      <p:sp>
        <p:nvSpPr>
          <p:cNvPr id="233" name="Google Shape;233;p42"/>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34" name="Google Shape;234;p42"/>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35" name="Google Shape;235;p4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296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236"/>
        <p:cNvGrpSpPr/>
        <p:nvPr/>
      </p:nvGrpSpPr>
      <p:grpSpPr>
        <a:xfrm>
          <a:off x="0" y="0"/>
          <a:ext cx="0" cy="0"/>
          <a:chOff x="0" y="0"/>
          <a:chExt cx="0" cy="0"/>
        </a:xfrm>
      </p:grpSpPr>
      <p:grpSp>
        <p:nvGrpSpPr>
          <p:cNvPr id="237" name="Google Shape;237;p43"/>
          <p:cNvGrpSpPr/>
          <p:nvPr/>
        </p:nvGrpSpPr>
        <p:grpSpPr>
          <a:xfrm>
            <a:off x="0" y="-1588"/>
            <a:ext cx="12192000" cy="6865938"/>
            <a:chOff x="0" y="-2373"/>
            <a:chExt cx="12192000" cy="6867027"/>
          </a:xfrm>
        </p:grpSpPr>
        <p:sp>
          <p:nvSpPr>
            <p:cNvPr id="238" name="Google Shape;238;p4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3"/>
            <p:cNvSpPr/>
            <p:nvPr/>
          </p:nvSpPr>
          <p:spPr>
            <a:xfrm rot="5101749">
              <a:off x="6293383" y="4577532"/>
              <a:ext cx="3300935"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5" name="Google Shape;245;p43"/>
            <p:cNvSpPr/>
            <p:nvPr/>
          </p:nvSpPr>
          <p:spPr>
            <a:xfrm>
              <a:off x="414338" y="402504"/>
              <a:ext cx="6511925" cy="605409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3"/>
            <p:cNvSpPr/>
            <p:nvPr/>
          </p:nvSpPr>
          <p:spPr>
            <a:xfrm rot="5400000">
              <a:off x="4448489"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47" name="Google Shape;247;p43"/>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248" name="Google Shape;248;p43"/>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3"/>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250" name="Google Shape;250;p43"/>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a:t>Click to edit Master text styles</a:t>
            </a:r>
          </a:p>
        </p:txBody>
      </p:sp>
      <p:sp>
        <p:nvSpPr>
          <p:cNvPr id="251" name="Google Shape;251;p4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52" name="Google Shape;252;p43"/>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253" name="Google Shape;253;p4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5144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43" name="Google Shape;43;p28"/>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a:t>Click to edit Master text styles</a:t>
            </a:r>
          </a:p>
        </p:txBody>
      </p:sp>
      <p:sp>
        <p:nvSpPr>
          <p:cNvPr id="44" name="Google Shape;44;p2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45" name="Google Shape;45;p28"/>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46" name="Google Shape;46;p2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5730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49" name="Google Shape;49;p29"/>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a:t>Click to edit Master text styles</a:t>
            </a:r>
          </a:p>
        </p:txBody>
      </p:sp>
      <p:sp>
        <p:nvSpPr>
          <p:cNvPr id="50" name="Google Shape;50;p29"/>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a:t>Click to edit Master text styles</a:t>
            </a:r>
          </a:p>
        </p:txBody>
      </p:sp>
      <p:sp>
        <p:nvSpPr>
          <p:cNvPr id="51" name="Google Shape;51;p29"/>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52" name="Google Shape;52;p29"/>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53" name="Google Shape;53;p2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4091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54"/>
        <p:cNvGrpSpPr/>
        <p:nvPr/>
      </p:nvGrpSpPr>
      <p:grpSpPr>
        <a:xfrm>
          <a:off x="0" y="0"/>
          <a:ext cx="0" cy="0"/>
          <a:chOff x="0" y="0"/>
          <a:chExt cx="0" cy="0"/>
        </a:xfrm>
      </p:grpSpPr>
      <p:grpSp>
        <p:nvGrpSpPr>
          <p:cNvPr id="55" name="Google Shape;55;p30"/>
          <p:cNvGrpSpPr/>
          <p:nvPr/>
        </p:nvGrpSpPr>
        <p:grpSpPr>
          <a:xfrm>
            <a:off x="0" y="-1588"/>
            <a:ext cx="12192000" cy="6865938"/>
            <a:chOff x="0" y="-2373"/>
            <a:chExt cx="12192000" cy="6867027"/>
          </a:xfrm>
        </p:grpSpPr>
        <p:sp>
          <p:nvSpPr>
            <p:cNvPr id="56" name="Google Shape;56;p3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0"/>
            <p:cNvSpPr/>
            <p:nvPr/>
          </p:nvSpPr>
          <p:spPr>
            <a:xfrm>
              <a:off x="7289800" y="402504"/>
              <a:ext cx="4478338" cy="605409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0"/>
            <p:cNvSpPr/>
            <p:nvPr/>
          </p:nvSpPr>
          <p:spPr>
            <a:xfrm rot="-5677511">
              <a:off x="4698738"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4" name="Google Shape;64;p30"/>
            <p:cNvSpPr/>
            <p:nvPr/>
          </p:nvSpPr>
          <p:spPr>
            <a:xfrm rot="-5400000">
              <a:off x="3786502"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 name="Google Shape;65;p3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66" name="Google Shape;66;p30"/>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0"/>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68" name="Google Shape;68;p30"/>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pPr lvl="0"/>
            <a:r>
              <a:rPr lang="en-US"/>
              <a:t>Click to edit Master text styles</a:t>
            </a:r>
          </a:p>
        </p:txBody>
      </p:sp>
      <p:sp>
        <p:nvSpPr>
          <p:cNvPr id="69" name="Google Shape;69;p30"/>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70" name="Google Shape;70;p30"/>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71" name="Google Shape;71;p3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437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74" name="Google Shape;74;p31"/>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a:t>Click to edit Master text styles</a:t>
            </a:r>
          </a:p>
        </p:txBody>
      </p:sp>
      <p:sp>
        <p:nvSpPr>
          <p:cNvPr id="75" name="Google Shape;75;p31"/>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a:t>Click to edit Master text styles</a:t>
            </a:r>
          </a:p>
        </p:txBody>
      </p:sp>
      <p:sp>
        <p:nvSpPr>
          <p:cNvPr id="76" name="Google Shape;76;p31"/>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pPr lvl="0"/>
            <a:r>
              <a:rPr lang="en-US"/>
              <a:t>Click to edit Master text styles</a:t>
            </a:r>
          </a:p>
        </p:txBody>
      </p:sp>
      <p:sp>
        <p:nvSpPr>
          <p:cNvPr id="77" name="Google Shape;77;p31"/>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a:t>Click to edit Master text styles</a:t>
            </a:r>
          </a:p>
        </p:txBody>
      </p:sp>
      <p:sp>
        <p:nvSpPr>
          <p:cNvPr id="78" name="Google Shape;78;p31"/>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79" name="Google Shape;79;p31"/>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80" name="Google Shape;80;p3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233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sp>
        <p:nvSpPr>
          <p:cNvPr id="82" name="Google Shape;82;p32"/>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83" name="Google Shape;83;p32"/>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84" name="Google Shape;84;p32"/>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85" name="Google Shape;85;p3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348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6"/>
        <p:cNvGrpSpPr/>
        <p:nvPr/>
      </p:nvGrpSpPr>
      <p:grpSpPr>
        <a:xfrm>
          <a:off x="0" y="0"/>
          <a:ext cx="0" cy="0"/>
          <a:chOff x="0" y="0"/>
          <a:chExt cx="0" cy="0"/>
        </a:xfrm>
      </p:grpSpPr>
      <p:sp>
        <p:nvSpPr>
          <p:cNvPr id="87" name="Google Shape;87;p33"/>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89" name="Google Shape;89;p33"/>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90" name="Google Shape;90;p3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698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91"/>
        <p:cNvGrpSpPr/>
        <p:nvPr/>
      </p:nvGrpSpPr>
      <p:grpSpPr>
        <a:xfrm>
          <a:off x="0" y="0"/>
          <a:ext cx="0" cy="0"/>
          <a:chOff x="0" y="0"/>
          <a:chExt cx="0" cy="0"/>
        </a:xfrm>
      </p:grpSpPr>
      <p:grpSp>
        <p:nvGrpSpPr>
          <p:cNvPr id="92" name="Google Shape;92;p34"/>
          <p:cNvGrpSpPr/>
          <p:nvPr/>
        </p:nvGrpSpPr>
        <p:grpSpPr>
          <a:xfrm>
            <a:off x="0" y="-1588"/>
            <a:ext cx="12192000" cy="6865938"/>
            <a:chOff x="0" y="-2373"/>
            <a:chExt cx="12192000" cy="6867027"/>
          </a:xfrm>
        </p:grpSpPr>
        <p:sp>
          <p:nvSpPr>
            <p:cNvPr id="93" name="Google Shape;93;p3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4"/>
            <p:cNvSpPr/>
            <p:nvPr/>
          </p:nvSpPr>
          <p:spPr>
            <a:xfrm>
              <a:off x="5713413" y="402504"/>
              <a:ext cx="6054725" cy="605409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4"/>
            <p:cNvSpPr/>
            <p:nvPr/>
          </p:nvSpPr>
          <p:spPr>
            <a:xfrm rot="-5677511">
              <a:off x="3140607" y="1825959"/>
              <a:ext cx="3299348" cy="43973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1" name="Google Shape;101;p34"/>
            <p:cNvSpPr/>
            <p:nvPr/>
          </p:nvSpPr>
          <p:spPr>
            <a:xfrm rot="-5400000">
              <a:off x="2229164"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2" name="Google Shape;102;p34"/>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03" name="Google Shape;103;p34"/>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4"/>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105" name="Google Shape;105;p34"/>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pPr lvl="0"/>
            <a:r>
              <a:rPr lang="en-US"/>
              <a:t>Click to edit Master text styles</a:t>
            </a:r>
          </a:p>
        </p:txBody>
      </p:sp>
      <p:sp>
        <p:nvSpPr>
          <p:cNvPr id="106" name="Google Shape;106;p34"/>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107" name="Google Shape;107;p34"/>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08" name="Google Shape;108;p34"/>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09" name="Google Shape;109;p3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427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10"/>
        <p:cNvGrpSpPr/>
        <p:nvPr/>
      </p:nvGrpSpPr>
      <p:grpSpPr>
        <a:xfrm>
          <a:off x="0" y="0"/>
          <a:ext cx="0" cy="0"/>
          <a:chOff x="0" y="0"/>
          <a:chExt cx="0" cy="0"/>
        </a:xfrm>
      </p:grpSpPr>
      <p:grpSp>
        <p:nvGrpSpPr>
          <p:cNvPr id="111" name="Google Shape;111;p35"/>
          <p:cNvGrpSpPr/>
          <p:nvPr/>
        </p:nvGrpSpPr>
        <p:grpSpPr>
          <a:xfrm>
            <a:off x="0" y="-1588"/>
            <a:ext cx="12192000" cy="6865938"/>
            <a:chOff x="0" y="-2373"/>
            <a:chExt cx="12192000" cy="6867027"/>
          </a:xfrm>
        </p:grpSpPr>
        <p:sp>
          <p:nvSpPr>
            <p:cNvPr id="112" name="Google Shape;112;p3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5"/>
            <p:cNvSpPr/>
            <p:nvPr/>
          </p:nvSpPr>
          <p:spPr>
            <a:xfrm>
              <a:off x="6172200" y="402504"/>
              <a:ext cx="5595938" cy="605409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5"/>
            <p:cNvSpPr/>
            <p:nvPr/>
          </p:nvSpPr>
          <p:spPr>
            <a:xfrm rot="-5400000">
              <a:off x="3295170" y="2801697"/>
              <a:ext cx="6054098" cy="1255712"/>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0" name="Google Shape;120;p35"/>
            <p:cNvSpPr/>
            <p:nvPr/>
          </p:nvSpPr>
          <p:spPr>
            <a:xfrm rot="-5677511">
              <a:off x="4203438"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21" name="Google Shape;121;p35"/>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22" name="Google Shape;122;p35"/>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5"/>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Click to edit Master title style</a:t>
            </a:r>
            <a:endParaRPr/>
          </a:p>
        </p:txBody>
      </p:sp>
      <p:sp>
        <p:nvSpPr>
          <p:cNvPr id="124" name="Google Shape;124;p35"/>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35"/>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pPr lvl="0"/>
            <a:r>
              <a:rPr lang="en-US"/>
              <a:t>Click to edit Master text styles</a:t>
            </a:r>
          </a:p>
        </p:txBody>
      </p:sp>
      <p:sp>
        <p:nvSpPr>
          <p:cNvPr id="126" name="Google Shape;126;p35"/>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27" name="Google Shape;127;p35"/>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28" name="Google Shape;128;p3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564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6"/>
          <p:cNvGrpSpPr/>
          <p:nvPr/>
        </p:nvGrpSpPr>
        <p:grpSpPr>
          <a:xfrm>
            <a:off x="0" y="-1588"/>
            <a:ext cx="12192000" cy="6865938"/>
            <a:chOff x="0" y="-2373"/>
            <a:chExt cx="12192000" cy="6867027"/>
          </a:xfrm>
        </p:grpSpPr>
        <p:sp>
          <p:nvSpPr>
            <p:cNvPr id="11" name="Google Shape;11;p26"/>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6"/>
            <p:cNvSpPr/>
            <p:nvPr/>
          </p:nvSpPr>
          <p:spPr>
            <a:xfrm rot="-589932">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 name="Google Shape;18;p26"/>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 name="Google Shape;19;p2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20" name="Google Shape;20;p26"/>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26"/>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26"/>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IN"/>
          </a:p>
        </p:txBody>
      </p:sp>
      <p:sp>
        <p:nvSpPr>
          <p:cNvPr id="23" name="Google Shape;23;p26"/>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IN"/>
          </a:p>
        </p:txBody>
      </p:sp>
      <p:sp>
        <p:nvSpPr>
          <p:cNvPr id="24" name="Google Shape;24;p26"/>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spcAft>
                <a:spcPts val="0"/>
              </a:spcAft>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7114919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003300" y="1060450"/>
            <a:ext cx="10054527" cy="2677648"/>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475220"/>
              </a:buClr>
              <a:buSzPts val="4300"/>
              <a:buFont typeface="Gill Sans"/>
              <a:buNone/>
            </a:pPr>
            <a:br>
              <a:rPr lang="en-US" dirty="0"/>
            </a:br>
            <a:br>
              <a:rPr lang="en-US" dirty="0"/>
            </a:br>
            <a:r>
              <a:rPr lang="en-US" dirty="0"/>
              <a:t>Understanding Data</a:t>
            </a:r>
            <a:br>
              <a:rPr lang="en-US" dirty="0"/>
            </a:br>
            <a:br>
              <a:rPr lang="en-US" dirty="0"/>
            </a:br>
            <a:br>
              <a:rPr lang="en-US" dirty="0"/>
            </a:br>
            <a:r>
              <a:rPr lang="en-US" sz="4400" dirty="0"/>
              <a:t>Machine Learning– BCS602</a:t>
            </a:r>
          </a:p>
        </p:txBody>
      </p:sp>
      <p:sp>
        <p:nvSpPr>
          <p:cNvPr id="2" name="Slide Number Placeholder 1">
            <a:extLst>
              <a:ext uri="{FF2B5EF4-FFF2-40B4-BE49-F238E27FC236}">
                <a16:creationId xmlns:a16="http://schemas.microsoft.com/office/drawing/2014/main" id="{5AC7E87E-30EA-908A-8A6B-3C2118444C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4315E-D380-FA78-DCE9-F7D4976601C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9BCB48-2FD1-3505-32C5-CC9FA4358C5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6" name="Title 5">
            <a:extLst>
              <a:ext uri="{FF2B5EF4-FFF2-40B4-BE49-F238E27FC236}">
                <a16:creationId xmlns:a16="http://schemas.microsoft.com/office/drawing/2014/main" id="{C3127594-95B8-27E1-A48A-0D5EE5202F41}"/>
              </a:ext>
            </a:extLst>
          </p:cNvPr>
          <p:cNvSpPr>
            <a:spLocks noGrp="1"/>
          </p:cNvSpPr>
          <p:nvPr>
            <p:ph type="title"/>
          </p:nvPr>
        </p:nvSpPr>
        <p:spPr>
          <a:xfrm>
            <a:off x="1155700" y="973139"/>
            <a:ext cx="9049004" cy="663638"/>
          </a:xfrm>
        </p:spPr>
        <p:txBody>
          <a:bodyPr/>
          <a:lstStyle/>
          <a:p>
            <a:r>
              <a:rPr lang="en-IN" dirty="0"/>
              <a:t>Essential</a:t>
            </a:r>
            <a:br>
              <a:rPr lang="en-IN" dirty="0"/>
            </a:br>
            <a:r>
              <a:rPr lang="en-IN" dirty="0"/>
              <a:t>Mathematics for Multivariate Data</a:t>
            </a:r>
            <a:r>
              <a:rPr lang="en-IN" sz="1800" dirty="0"/>
              <a:t>… contd.</a:t>
            </a:r>
          </a:p>
        </p:txBody>
      </p:sp>
      <p:sp>
        <p:nvSpPr>
          <p:cNvPr id="4" name="Text Placeholder 3">
            <a:extLst>
              <a:ext uri="{FF2B5EF4-FFF2-40B4-BE49-F238E27FC236}">
                <a16:creationId xmlns:a16="http://schemas.microsoft.com/office/drawing/2014/main" id="{6DFC36D1-710A-5718-055B-832521074D51}"/>
              </a:ext>
            </a:extLst>
          </p:cNvPr>
          <p:cNvSpPr>
            <a:spLocks noGrp="1"/>
          </p:cNvSpPr>
          <p:nvPr>
            <p:ph type="body" idx="1"/>
          </p:nvPr>
        </p:nvSpPr>
        <p:spPr>
          <a:xfrm>
            <a:off x="1265428" y="2265172"/>
            <a:ext cx="10137140" cy="4108196"/>
          </a:xfrm>
        </p:spPr>
        <p:txBody>
          <a:bodyPr/>
          <a:lstStyle/>
          <a:p>
            <a:r>
              <a:rPr lang="en-US" b="1" dirty="0"/>
              <a:t>Probability &amp; Statistics</a:t>
            </a:r>
            <a:r>
              <a:rPr lang="en-US" dirty="0"/>
              <a:t> (Foundation for Data Understanding)</a:t>
            </a:r>
          </a:p>
          <a:p>
            <a:pPr lvl="1"/>
            <a:r>
              <a:rPr lang="en-US" altLang="en-US" sz="2000" dirty="0"/>
              <a:t>Mean, Variance, Covariance, and Correlation: Measure relationships between multiple variables.</a:t>
            </a:r>
          </a:p>
          <a:p>
            <a:pPr lvl="1"/>
            <a:r>
              <a:rPr lang="en-US" altLang="en-US" sz="2000" dirty="0"/>
              <a:t>Multivariate Normal </a:t>
            </a:r>
            <a:r>
              <a:rPr lang="en-US" altLang="en-US" sz="1800" dirty="0"/>
              <a:t>Distribution</a:t>
            </a:r>
            <a:r>
              <a:rPr lang="en-US" altLang="en-US" sz="2000" dirty="0"/>
              <a:t>: Describes data that follows a normal distribution in multiple dimensions</a:t>
            </a:r>
          </a:p>
          <a:p>
            <a:pPr lvl="1"/>
            <a:r>
              <a:rPr lang="en-US" altLang="en-US" sz="2000" dirty="0"/>
              <a:t>Bayesian Statistics: Used in probabilistic modeling and decision-making under uncertainty. </a:t>
            </a:r>
          </a:p>
          <a:p>
            <a:pPr marL="594360" lvl="1" indent="0">
              <a:buNone/>
            </a:pPr>
            <a:r>
              <a:rPr lang="en-US" sz="2000" b="1" dirty="0"/>
              <a:t> Example</a:t>
            </a:r>
            <a:r>
              <a:rPr lang="en-US" sz="2000" dirty="0"/>
              <a:t>: The covariance matrix helps in understanding how two or more variables change together.</a:t>
            </a:r>
            <a:endParaRPr lang="en-IN" sz="2000" dirty="0"/>
          </a:p>
        </p:txBody>
      </p:sp>
    </p:spTree>
    <p:extLst>
      <p:ext uri="{BB962C8B-B14F-4D97-AF65-F5344CB8AC3E}">
        <p14:creationId xmlns:p14="http://schemas.microsoft.com/office/powerpoint/2010/main" val="336925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E30A1-40B8-0B49-6E09-CD50E99B37D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32F84-1BDC-EF43-74DD-77C36C36D4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
        <p:nvSpPr>
          <p:cNvPr id="6" name="Title 5">
            <a:extLst>
              <a:ext uri="{FF2B5EF4-FFF2-40B4-BE49-F238E27FC236}">
                <a16:creationId xmlns:a16="http://schemas.microsoft.com/office/drawing/2014/main" id="{7748B7FE-0E7E-B326-DA36-5AC5E1398599}"/>
              </a:ext>
            </a:extLst>
          </p:cNvPr>
          <p:cNvSpPr>
            <a:spLocks noGrp="1"/>
          </p:cNvSpPr>
          <p:nvPr>
            <p:ph type="title"/>
          </p:nvPr>
        </p:nvSpPr>
        <p:spPr>
          <a:xfrm>
            <a:off x="1155700" y="973139"/>
            <a:ext cx="9049004" cy="663638"/>
          </a:xfrm>
        </p:spPr>
        <p:txBody>
          <a:bodyPr/>
          <a:lstStyle/>
          <a:p>
            <a:r>
              <a:rPr lang="en-IN" dirty="0"/>
              <a:t>Essential</a:t>
            </a:r>
            <a:br>
              <a:rPr lang="en-IN" dirty="0"/>
            </a:br>
            <a:r>
              <a:rPr lang="en-IN" dirty="0"/>
              <a:t>Mathematics for Multivariate Data</a:t>
            </a:r>
            <a:r>
              <a:rPr lang="en-IN" sz="1800" dirty="0"/>
              <a:t>… contd.</a:t>
            </a:r>
          </a:p>
        </p:txBody>
      </p:sp>
      <p:sp>
        <p:nvSpPr>
          <p:cNvPr id="4" name="Text Placeholder 3">
            <a:extLst>
              <a:ext uri="{FF2B5EF4-FFF2-40B4-BE49-F238E27FC236}">
                <a16:creationId xmlns:a16="http://schemas.microsoft.com/office/drawing/2014/main" id="{FF1D706C-C3E1-B50E-BD83-C9371EAAF2B3}"/>
              </a:ext>
            </a:extLst>
          </p:cNvPr>
          <p:cNvSpPr>
            <a:spLocks noGrp="1"/>
          </p:cNvSpPr>
          <p:nvPr>
            <p:ph type="body" idx="1"/>
          </p:nvPr>
        </p:nvSpPr>
        <p:spPr>
          <a:xfrm>
            <a:off x="1237996" y="2192020"/>
            <a:ext cx="10137140" cy="4108196"/>
          </a:xfrm>
        </p:spPr>
        <p:txBody>
          <a:bodyPr/>
          <a:lstStyle/>
          <a:p>
            <a:r>
              <a:rPr lang="en-US" b="1" dirty="0"/>
              <a:t>Calculus</a:t>
            </a:r>
            <a:r>
              <a:rPr lang="en-US" dirty="0"/>
              <a:t> (Foundation for Optimization &amp; Learning)</a:t>
            </a:r>
          </a:p>
          <a:p>
            <a:pPr lvl="1"/>
            <a:r>
              <a:rPr lang="en-US" altLang="en-US" sz="2000" dirty="0"/>
              <a:t>Partial Derivatives &amp; Gradient Descent : </a:t>
            </a:r>
            <a:r>
              <a:rPr kumimoji="0" lang="en-US" altLang="en-US" sz="2000" b="0" i="0" u="none" strike="noStrike" cap="none" normalizeH="0" baseline="0" dirty="0">
                <a:ln>
                  <a:noFill/>
                </a:ln>
                <a:solidFill>
                  <a:schemeClr val="tx1"/>
                </a:solidFill>
                <a:effectLst/>
                <a:latin typeface="Arial" panose="020B0604020202020204" pitchFamily="34" charset="0"/>
              </a:rPr>
              <a:t>Used for optimizing functions, especially in machine learning</a:t>
            </a:r>
            <a:endParaRPr lang="en-US" altLang="en-US" sz="2000" dirty="0"/>
          </a:p>
          <a:p>
            <a:pPr lvl="1"/>
            <a:r>
              <a:rPr lang="en-US" altLang="en-US" sz="2000" dirty="0"/>
              <a:t>Multivariable Functions : </a:t>
            </a:r>
            <a:r>
              <a:rPr kumimoji="0" lang="en-US" altLang="en-US" sz="2000" b="0" i="0" u="none" strike="noStrike" cap="none" normalizeH="0" baseline="0" dirty="0">
                <a:ln>
                  <a:noFill/>
                </a:ln>
                <a:solidFill>
                  <a:schemeClr val="tx1"/>
                </a:solidFill>
                <a:effectLst/>
                <a:latin typeface="Arial" panose="020B0604020202020204" pitchFamily="34" charset="0"/>
              </a:rPr>
              <a:t>Helps model relationships between different variables.</a:t>
            </a:r>
          </a:p>
          <a:p>
            <a:pPr lvl="1"/>
            <a:r>
              <a:rPr lang="en-US" altLang="en-US" sz="2000" dirty="0"/>
              <a:t>Lagrange Multipliers</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Used for constrained optimization problems in machine learning and economics</a:t>
            </a:r>
            <a:endParaRPr lang="en-US" altLang="en-US" sz="2000" dirty="0"/>
          </a:p>
          <a:p>
            <a:pPr marL="137160" indent="0">
              <a:buNone/>
            </a:pPr>
            <a:r>
              <a:rPr lang="en-US" sz="2000" dirty="0">
                <a:solidFill>
                  <a:schemeClr val="tx1"/>
                </a:solidFill>
                <a:latin typeface="Arial" panose="020B0604020202020204" pitchFamily="34" charset="0"/>
              </a:rPr>
              <a:t>Example: In regression, the cost function is minimized using gradient descent, which relies on partial derivatives.</a:t>
            </a:r>
            <a:endParaRPr lang="en-IN"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3581537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AA650-46A8-1F96-D0A3-068CC60B006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34F2E9-31E9-C0FF-C3D0-EBF8ADF6F21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
        <p:nvSpPr>
          <p:cNvPr id="6" name="Title 5">
            <a:extLst>
              <a:ext uri="{FF2B5EF4-FFF2-40B4-BE49-F238E27FC236}">
                <a16:creationId xmlns:a16="http://schemas.microsoft.com/office/drawing/2014/main" id="{B79DE8A8-09C6-130E-E29E-80BD5810C84F}"/>
              </a:ext>
            </a:extLst>
          </p:cNvPr>
          <p:cNvSpPr>
            <a:spLocks noGrp="1"/>
          </p:cNvSpPr>
          <p:nvPr>
            <p:ph type="title"/>
          </p:nvPr>
        </p:nvSpPr>
        <p:spPr>
          <a:xfrm>
            <a:off x="1155700" y="973139"/>
            <a:ext cx="9049004" cy="663638"/>
          </a:xfrm>
        </p:spPr>
        <p:txBody>
          <a:bodyPr/>
          <a:lstStyle/>
          <a:p>
            <a:r>
              <a:rPr lang="en-IN" dirty="0"/>
              <a:t>Essential</a:t>
            </a:r>
            <a:br>
              <a:rPr lang="en-IN" dirty="0"/>
            </a:br>
            <a:r>
              <a:rPr lang="en-IN" dirty="0"/>
              <a:t>Mathematics for Multivariate Data</a:t>
            </a:r>
            <a:r>
              <a:rPr lang="en-IN" sz="1800" dirty="0"/>
              <a:t>… contd.</a:t>
            </a:r>
          </a:p>
        </p:txBody>
      </p:sp>
      <p:sp>
        <p:nvSpPr>
          <p:cNvPr id="4" name="Text Placeholder 3">
            <a:extLst>
              <a:ext uri="{FF2B5EF4-FFF2-40B4-BE49-F238E27FC236}">
                <a16:creationId xmlns:a16="http://schemas.microsoft.com/office/drawing/2014/main" id="{C86626AA-188B-5325-BA1B-D9A11E8EF6E0}"/>
              </a:ext>
            </a:extLst>
          </p:cNvPr>
          <p:cNvSpPr>
            <a:spLocks noGrp="1"/>
          </p:cNvSpPr>
          <p:nvPr>
            <p:ph type="body" idx="1"/>
          </p:nvPr>
        </p:nvSpPr>
        <p:spPr>
          <a:xfrm>
            <a:off x="1155700" y="2249424"/>
            <a:ext cx="10137140" cy="4462272"/>
          </a:xfrm>
        </p:spPr>
        <p:txBody>
          <a:bodyPr/>
          <a:lstStyle/>
          <a:p>
            <a:r>
              <a:rPr lang="en-US" b="1" dirty="0"/>
              <a:t>Calculus</a:t>
            </a:r>
            <a:r>
              <a:rPr lang="en-US" dirty="0"/>
              <a:t> </a:t>
            </a:r>
          </a:p>
          <a:p>
            <a:pPr lvl="1"/>
            <a:r>
              <a:rPr lang="en-US" altLang="en-US" sz="2000" dirty="0"/>
              <a:t>Mean, Variance, Covariance, and Correlation: Measure relationships between multiple variables.</a:t>
            </a:r>
          </a:p>
          <a:p>
            <a:pPr lvl="1"/>
            <a:r>
              <a:rPr lang="en-US" altLang="en-US" sz="2000" dirty="0"/>
              <a:t>Multivariate Normal Distribution: Describes data that follows a normal distribution in multiple dimensions</a:t>
            </a:r>
          </a:p>
          <a:p>
            <a:pPr lvl="1"/>
            <a:r>
              <a:rPr lang="en-US" altLang="en-US" sz="2000" dirty="0"/>
              <a:t>Bayesian Statistics: Used in probabilistic modeling and decision-making under uncertainty. </a:t>
            </a:r>
          </a:p>
          <a:p>
            <a:pPr marL="594360" lvl="1" indent="0">
              <a:buNone/>
            </a:pPr>
            <a:r>
              <a:rPr lang="en-US" sz="2000" b="1" dirty="0"/>
              <a:t>Example</a:t>
            </a:r>
            <a:r>
              <a:rPr lang="en-US" sz="2000" dirty="0"/>
              <a:t>: The covariance matrix helps in understanding how two or more variables change together.</a:t>
            </a:r>
            <a:endParaRPr lang="en-IN" sz="2000" dirty="0"/>
          </a:p>
        </p:txBody>
      </p:sp>
    </p:spTree>
    <p:extLst>
      <p:ext uri="{BB962C8B-B14F-4D97-AF65-F5344CB8AC3E}">
        <p14:creationId xmlns:p14="http://schemas.microsoft.com/office/powerpoint/2010/main" val="208646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715B-60ED-1292-A3F6-56F8E9E3D7C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8DA688-4275-DA0B-36D2-C598E2DD22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
        <p:nvSpPr>
          <p:cNvPr id="6" name="Title 5">
            <a:extLst>
              <a:ext uri="{FF2B5EF4-FFF2-40B4-BE49-F238E27FC236}">
                <a16:creationId xmlns:a16="http://schemas.microsoft.com/office/drawing/2014/main" id="{5B0693F2-5E56-08FA-34BD-635EC182678D}"/>
              </a:ext>
            </a:extLst>
          </p:cNvPr>
          <p:cNvSpPr>
            <a:spLocks noGrp="1"/>
          </p:cNvSpPr>
          <p:nvPr>
            <p:ph type="title"/>
          </p:nvPr>
        </p:nvSpPr>
        <p:spPr>
          <a:xfrm>
            <a:off x="1155700" y="973139"/>
            <a:ext cx="9049004" cy="663638"/>
          </a:xfrm>
        </p:spPr>
        <p:txBody>
          <a:bodyPr/>
          <a:lstStyle/>
          <a:p>
            <a:r>
              <a:rPr lang="en-IN" dirty="0"/>
              <a:t>Essential</a:t>
            </a:r>
            <a:br>
              <a:rPr lang="en-IN" dirty="0"/>
            </a:br>
            <a:r>
              <a:rPr lang="en-IN" dirty="0"/>
              <a:t>Mathematics for Multivariate Data</a:t>
            </a:r>
            <a:r>
              <a:rPr lang="en-IN" sz="1800" dirty="0"/>
              <a:t>… contd.</a:t>
            </a:r>
          </a:p>
        </p:txBody>
      </p:sp>
      <p:sp>
        <p:nvSpPr>
          <p:cNvPr id="4" name="Text Placeholder 3">
            <a:extLst>
              <a:ext uri="{FF2B5EF4-FFF2-40B4-BE49-F238E27FC236}">
                <a16:creationId xmlns:a16="http://schemas.microsoft.com/office/drawing/2014/main" id="{AA02B9BF-FD75-FC31-5CB8-BD41688BE1B7}"/>
              </a:ext>
            </a:extLst>
          </p:cNvPr>
          <p:cNvSpPr>
            <a:spLocks noGrp="1"/>
          </p:cNvSpPr>
          <p:nvPr>
            <p:ph type="body" idx="1"/>
          </p:nvPr>
        </p:nvSpPr>
        <p:spPr>
          <a:xfrm>
            <a:off x="1155700" y="2249424"/>
            <a:ext cx="10137140" cy="4462272"/>
          </a:xfrm>
        </p:spPr>
        <p:txBody>
          <a:bodyPr/>
          <a:lstStyle/>
          <a:p>
            <a:r>
              <a:rPr lang="en-US" b="1" dirty="0"/>
              <a:t>Jacobian and Hessian Matrices</a:t>
            </a:r>
            <a:r>
              <a:rPr lang="en-US" dirty="0"/>
              <a:t> </a:t>
            </a:r>
          </a:p>
          <a:p>
            <a:pPr lvl="1"/>
            <a:r>
              <a:rPr lang="en-US" sz="3200" b="1" dirty="0"/>
              <a:t>Jacobian:</a:t>
            </a:r>
            <a:r>
              <a:rPr lang="en-US" sz="3200" dirty="0"/>
              <a:t> First-order derivatives of a vector-valued function</a:t>
            </a:r>
            <a:r>
              <a:rPr lang="en-US" altLang="en-US" sz="2800" dirty="0"/>
              <a:t>.</a:t>
            </a:r>
          </a:p>
          <a:p>
            <a:pPr lvl="1"/>
            <a:r>
              <a:rPr lang="en-US" sz="3200" b="1" dirty="0"/>
              <a:t>Hessian:</a:t>
            </a:r>
            <a:r>
              <a:rPr lang="en-US" sz="3200" dirty="0"/>
              <a:t> Second-order derivatives, used in </a:t>
            </a:r>
            <a:r>
              <a:rPr lang="en-US" sz="3200" b="1" dirty="0"/>
              <a:t>Newton’s method</a:t>
            </a:r>
            <a:r>
              <a:rPr lang="en-US" sz="3200" dirty="0"/>
              <a:t> for optimization.</a:t>
            </a:r>
            <a:endParaRPr lang="en-US" altLang="en-US" sz="2800" dirty="0"/>
          </a:p>
          <a:p>
            <a:pPr marL="594360" lvl="1" indent="0">
              <a:buNone/>
            </a:pPr>
            <a:r>
              <a:rPr lang="en-US" sz="2800" b="1" dirty="0"/>
              <a:t>Example</a:t>
            </a:r>
            <a:r>
              <a:rPr lang="en-US" sz="2800" dirty="0"/>
              <a:t>: The covariance matrix helps in understanding how two or more variables change together.</a:t>
            </a:r>
          </a:p>
          <a:p>
            <a:endParaRPr lang="en-US" dirty="0"/>
          </a:p>
          <a:p>
            <a:endParaRPr lang="en-US" dirty="0"/>
          </a:p>
          <a:p>
            <a:endParaRPr lang="en-US" dirty="0"/>
          </a:p>
          <a:p>
            <a:endParaRPr lang="en-US" dirty="0"/>
          </a:p>
          <a:p>
            <a:pPr marL="594360" lvl="1" indent="0">
              <a:buNone/>
            </a:pPr>
            <a:endParaRPr lang="en-IN" sz="2000" dirty="0"/>
          </a:p>
        </p:txBody>
      </p:sp>
    </p:spTree>
    <p:extLst>
      <p:ext uri="{BB962C8B-B14F-4D97-AF65-F5344CB8AC3E}">
        <p14:creationId xmlns:p14="http://schemas.microsoft.com/office/powerpoint/2010/main" val="129824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E9AC8-68A8-6A53-E515-2B4685F37D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BF0323-1A64-A58E-D70A-40EF79528F4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sp>
        <p:nvSpPr>
          <p:cNvPr id="6" name="Title 5">
            <a:extLst>
              <a:ext uri="{FF2B5EF4-FFF2-40B4-BE49-F238E27FC236}">
                <a16:creationId xmlns:a16="http://schemas.microsoft.com/office/drawing/2014/main" id="{DA732407-C5F9-4420-D0F8-7BBBDC9B243F}"/>
              </a:ext>
            </a:extLst>
          </p:cNvPr>
          <p:cNvSpPr>
            <a:spLocks noGrp="1"/>
          </p:cNvSpPr>
          <p:nvPr>
            <p:ph type="title"/>
          </p:nvPr>
        </p:nvSpPr>
        <p:spPr>
          <a:xfrm>
            <a:off x="1155700" y="973139"/>
            <a:ext cx="9049004" cy="663638"/>
          </a:xfrm>
        </p:spPr>
        <p:txBody>
          <a:bodyPr/>
          <a:lstStyle/>
          <a:p>
            <a:r>
              <a:rPr lang="en-IN" dirty="0"/>
              <a:t>Essential</a:t>
            </a:r>
            <a:br>
              <a:rPr lang="en-IN" dirty="0"/>
            </a:br>
            <a:r>
              <a:rPr lang="en-IN" dirty="0"/>
              <a:t>Mathematics for Multivariate Data</a:t>
            </a:r>
            <a:r>
              <a:rPr lang="en-IN" sz="1800" dirty="0"/>
              <a:t>… contd.</a:t>
            </a:r>
          </a:p>
        </p:txBody>
      </p:sp>
      <p:sp>
        <p:nvSpPr>
          <p:cNvPr id="4" name="Text Placeholder 3">
            <a:extLst>
              <a:ext uri="{FF2B5EF4-FFF2-40B4-BE49-F238E27FC236}">
                <a16:creationId xmlns:a16="http://schemas.microsoft.com/office/drawing/2014/main" id="{0424EB2B-D7B3-8CAF-D35F-B5E64912CB7A}"/>
              </a:ext>
            </a:extLst>
          </p:cNvPr>
          <p:cNvSpPr>
            <a:spLocks noGrp="1"/>
          </p:cNvSpPr>
          <p:nvPr>
            <p:ph type="body" idx="1"/>
          </p:nvPr>
        </p:nvSpPr>
        <p:spPr>
          <a:xfrm>
            <a:off x="1155700" y="2249424"/>
            <a:ext cx="10137140" cy="4462272"/>
          </a:xfrm>
        </p:spPr>
        <p:txBody>
          <a:bodyPr/>
          <a:lstStyle/>
          <a:p>
            <a:r>
              <a:rPr lang="en-US" b="1" dirty="0"/>
              <a:t>Distance Metrics</a:t>
            </a:r>
          </a:p>
          <a:p>
            <a:r>
              <a:rPr lang="en-US" sz="2000" b="1" dirty="0"/>
              <a:t>Euclidean Distance</a:t>
            </a:r>
            <a:r>
              <a:rPr lang="en-US" sz="2000" dirty="0"/>
              <a:t> (used in clustering, PCA)</a:t>
            </a:r>
          </a:p>
          <a:p>
            <a:endParaRPr lang="en-US" sz="2000" dirty="0"/>
          </a:p>
          <a:p>
            <a:endParaRPr lang="en-US" sz="2000" dirty="0"/>
          </a:p>
          <a:p>
            <a:r>
              <a:rPr lang="en-US" sz="2000" b="1" dirty="0" err="1"/>
              <a:t>Mahalanobis</a:t>
            </a:r>
            <a:r>
              <a:rPr lang="en-US" sz="2000" b="1" dirty="0"/>
              <a:t> Distance </a:t>
            </a:r>
            <a:r>
              <a:rPr lang="en-US" sz="2000" dirty="0"/>
              <a:t>(used in anomaly detection, classification)</a:t>
            </a:r>
          </a:p>
          <a:p>
            <a:endParaRPr lang="en-US" dirty="0"/>
          </a:p>
          <a:p>
            <a:endParaRPr lang="en-US" dirty="0"/>
          </a:p>
          <a:p>
            <a:endParaRPr lang="en-US" dirty="0"/>
          </a:p>
          <a:p>
            <a:endParaRPr lang="en-US" dirty="0"/>
          </a:p>
          <a:p>
            <a:pPr marL="594360" lvl="1" indent="0">
              <a:buNone/>
            </a:pPr>
            <a:endParaRPr lang="en-IN" sz="2000" dirty="0"/>
          </a:p>
        </p:txBody>
      </p:sp>
      <p:pic>
        <p:nvPicPr>
          <p:cNvPr id="5" name="Picture 4">
            <a:extLst>
              <a:ext uri="{FF2B5EF4-FFF2-40B4-BE49-F238E27FC236}">
                <a16:creationId xmlns:a16="http://schemas.microsoft.com/office/drawing/2014/main" id="{C130BC19-0D3A-1705-8C1E-42CAE44A4DC0}"/>
              </a:ext>
            </a:extLst>
          </p:cNvPr>
          <p:cNvPicPr>
            <a:picLocks noChangeAspect="1"/>
          </p:cNvPicPr>
          <p:nvPr/>
        </p:nvPicPr>
        <p:blipFill>
          <a:blip r:embed="rId2"/>
          <a:stretch>
            <a:fillRect/>
          </a:stretch>
        </p:blipFill>
        <p:spPr>
          <a:xfrm>
            <a:off x="4533682" y="3429000"/>
            <a:ext cx="3124636" cy="485843"/>
          </a:xfrm>
          <a:prstGeom prst="rect">
            <a:avLst/>
          </a:prstGeom>
        </p:spPr>
      </p:pic>
      <p:pic>
        <p:nvPicPr>
          <p:cNvPr id="8" name="Picture 7">
            <a:extLst>
              <a:ext uri="{FF2B5EF4-FFF2-40B4-BE49-F238E27FC236}">
                <a16:creationId xmlns:a16="http://schemas.microsoft.com/office/drawing/2014/main" id="{D51AC004-2798-0795-16E0-53066D22729A}"/>
              </a:ext>
            </a:extLst>
          </p:cNvPr>
          <p:cNvPicPr>
            <a:picLocks noChangeAspect="1"/>
          </p:cNvPicPr>
          <p:nvPr/>
        </p:nvPicPr>
        <p:blipFill>
          <a:blip r:embed="rId3"/>
          <a:stretch>
            <a:fillRect/>
          </a:stretch>
        </p:blipFill>
        <p:spPr>
          <a:xfrm>
            <a:off x="4547636" y="4858459"/>
            <a:ext cx="3353268" cy="762106"/>
          </a:xfrm>
          <a:prstGeom prst="rect">
            <a:avLst/>
          </a:prstGeom>
        </p:spPr>
      </p:pic>
    </p:spTree>
    <p:extLst>
      <p:ext uri="{BB962C8B-B14F-4D97-AF65-F5344CB8AC3E}">
        <p14:creationId xmlns:p14="http://schemas.microsoft.com/office/powerpoint/2010/main" val="313728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DFFE4-92F4-D62C-A4FD-C79E4E00BCB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222CC-0049-597E-9AD1-32F9E1E8472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
        <p:nvSpPr>
          <p:cNvPr id="6" name="Title 5">
            <a:extLst>
              <a:ext uri="{FF2B5EF4-FFF2-40B4-BE49-F238E27FC236}">
                <a16:creationId xmlns:a16="http://schemas.microsoft.com/office/drawing/2014/main" id="{D0B6719A-B191-8FC0-9C61-530A7E18CAA7}"/>
              </a:ext>
            </a:extLst>
          </p:cNvPr>
          <p:cNvSpPr>
            <a:spLocks noGrp="1"/>
          </p:cNvSpPr>
          <p:nvPr>
            <p:ph type="title"/>
          </p:nvPr>
        </p:nvSpPr>
        <p:spPr>
          <a:xfrm>
            <a:off x="1155700" y="973139"/>
            <a:ext cx="9049004" cy="663638"/>
          </a:xfrm>
        </p:spPr>
        <p:txBody>
          <a:bodyPr/>
          <a:lstStyle/>
          <a:p>
            <a:r>
              <a:rPr lang="en-IN" dirty="0"/>
              <a:t>Feature Engineering</a:t>
            </a:r>
            <a:r>
              <a:rPr lang="en-IN" sz="1800" dirty="0"/>
              <a:t>.</a:t>
            </a:r>
          </a:p>
        </p:txBody>
      </p:sp>
      <p:sp>
        <p:nvSpPr>
          <p:cNvPr id="4" name="Text Placeholder 3">
            <a:extLst>
              <a:ext uri="{FF2B5EF4-FFF2-40B4-BE49-F238E27FC236}">
                <a16:creationId xmlns:a16="http://schemas.microsoft.com/office/drawing/2014/main" id="{7AE2EF66-554B-B3DB-0821-31872CCFE5B6}"/>
              </a:ext>
            </a:extLst>
          </p:cNvPr>
          <p:cNvSpPr>
            <a:spLocks noGrp="1"/>
          </p:cNvSpPr>
          <p:nvPr>
            <p:ph type="body" idx="1"/>
          </p:nvPr>
        </p:nvSpPr>
        <p:spPr>
          <a:xfrm>
            <a:off x="1155700" y="2249424"/>
            <a:ext cx="10137140" cy="4462272"/>
          </a:xfrm>
        </p:spPr>
        <p:txBody>
          <a:bodyPr/>
          <a:lstStyle/>
          <a:p>
            <a:pPr marL="137160" indent="0">
              <a:buNone/>
            </a:pPr>
            <a:r>
              <a:rPr lang="en-US" sz="2800" dirty="0">
                <a:solidFill>
                  <a:srgbClr val="404040"/>
                </a:solidFill>
                <a:latin typeface="Century Gothic"/>
                <a:sym typeface="Century Gothic"/>
              </a:rPr>
              <a:t>Feature Engineering is the process of transforming raw data into meaningful features that improve model performance </a:t>
            </a:r>
          </a:p>
          <a:p>
            <a:pPr marL="137160" indent="0">
              <a:buNone/>
            </a:pPr>
            <a:r>
              <a:rPr lang="en-IN" sz="2000" dirty="0"/>
              <a:t>Feature Engineering Techniques</a:t>
            </a:r>
            <a:endParaRPr lang="en-US" sz="2000" dirty="0">
              <a:solidFill>
                <a:srgbClr val="404040"/>
              </a:solidFill>
              <a:latin typeface="Century Gothic"/>
              <a:sym typeface="Century Gothic"/>
            </a:endParaRPr>
          </a:p>
          <a:p>
            <a:r>
              <a:rPr lang="en-US" sz="2000" b="1" dirty="0"/>
              <a:t>Feature Creation</a:t>
            </a:r>
          </a:p>
          <a:p>
            <a:r>
              <a:rPr lang="en-US" sz="2000" b="1" dirty="0"/>
              <a:t>Feature Transformation </a:t>
            </a:r>
            <a:r>
              <a:rPr lang="en-US" sz="2000" dirty="0"/>
              <a:t>(</a:t>
            </a:r>
            <a:r>
              <a:rPr lang="en-IN" sz="2000" dirty="0"/>
              <a:t>Scaling, Encoding Categorical Variables, Binning, Log Transformation</a:t>
            </a:r>
            <a:r>
              <a:rPr lang="en-US" sz="2000" dirty="0"/>
              <a:t>)</a:t>
            </a:r>
          </a:p>
          <a:p>
            <a:r>
              <a:rPr lang="en-US" sz="2000" b="1" dirty="0"/>
              <a:t>Feature Selection </a:t>
            </a:r>
            <a:r>
              <a:rPr lang="en-US" sz="2000" dirty="0"/>
              <a:t>(</a:t>
            </a:r>
            <a:r>
              <a:rPr lang="en-IN" sz="2000" dirty="0"/>
              <a:t>Filter Methods, Wrapper Methods, Embedded Methods</a:t>
            </a:r>
            <a:r>
              <a:rPr lang="en-US" sz="2000" dirty="0"/>
              <a:t>)</a:t>
            </a:r>
          </a:p>
          <a:p>
            <a:r>
              <a:rPr lang="en-US" sz="2000" b="1" dirty="0"/>
              <a:t>Feature Extraction</a:t>
            </a:r>
            <a:r>
              <a:rPr lang="en-US" sz="1800" dirty="0"/>
              <a:t> (</a:t>
            </a:r>
            <a:r>
              <a:rPr lang="en-IN" sz="1800" dirty="0"/>
              <a:t>Text Data, Image Data, Signal Data:</a:t>
            </a:r>
            <a:r>
              <a:rPr lang="en-US" sz="1800" dirty="0"/>
              <a:t>)</a:t>
            </a:r>
          </a:p>
          <a:p>
            <a:pPr marL="137160" indent="0">
              <a:buNone/>
            </a:pPr>
            <a:endParaRPr lang="en-US" sz="1800" dirty="0"/>
          </a:p>
          <a:p>
            <a:endParaRPr lang="en-US" sz="1800" dirty="0"/>
          </a:p>
          <a:p>
            <a:endParaRPr lang="en-US" dirty="0"/>
          </a:p>
          <a:p>
            <a:endParaRPr lang="en-US" dirty="0"/>
          </a:p>
          <a:p>
            <a:pPr marL="594360" lvl="1" indent="0">
              <a:buNone/>
            </a:pPr>
            <a:endParaRPr lang="en-IN" sz="2000" dirty="0"/>
          </a:p>
        </p:txBody>
      </p:sp>
    </p:spTree>
    <p:extLst>
      <p:ext uri="{BB962C8B-B14F-4D97-AF65-F5344CB8AC3E}">
        <p14:creationId xmlns:p14="http://schemas.microsoft.com/office/powerpoint/2010/main" val="372445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6CCE0-24E6-FD30-39AF-6EFAC114B6B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F649BE-D071-DBD8-8D3A-6706DBE229A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
        <p:nvSpPr>
          <p:cNvPr id="6" name="Title 5">
            <a:extLst>
              <a:ext uri="{FF2B5EF4-FFF2-40B4-BE49-F238E27FC236}">
                <a16:creationId xmlns:a16="http://schemas.microsoft.com/office/drawing/2014/main" id="{216B7B27-4EF4-5257-27F2-BB61B032B3AD}"/>
              </a:ext>
            </a:extLst>
          </p:cNvPr>
          <p:cNvSpPr>
            <a:spLocks noGrp="1"/>
          </p:cNvSpPr>
          <p:nvPr>
            <p:ph type="title"/>
          </p:nvPr>
        </p:nvSpPr>
        <p:spPr>
          <a:xfrm>
            <a:off x="1155700" y="973139"/>
            <a:ext cx="9049004" cy="663638"/>
          </a:xfrm>
        </p:spPr>
        <p:txBody>
          <a:bodyPr/>
          <a:lstStyle/>
          <a:p>
            <a:r>
              <a:rPr lang="en-IN" dirty="0"/>
              <a:t>Dimensionality Reduction</a:t>
            </a:r>
          </a:p>
        </p:txBody>
      </p:sp>
      <p:sp>
        <p:nvSpPr>
          <p:cNvPr id="12" name="TextBox 11">
            <a:extLst>
              <a:ext uri="{FF2B5EF4-FFF2-40B4-BE49-F238E27FC236}">
                <a16:creationId xmlns:a16="http://schemas.microsoft.com/office/drawing/2014/main" id="{812D25ED-7F7F-E001-B4BE-BBA71CC0E86F}"/>
              </a:ext>
            </a:extLst>
          </p:cNvPr>
          <p:cNvSpPr txBox="1"/>
          <p:nvPr/>
        </p:nvSpPr>
        <p:spPr>
          <a:xfrm>
            <a:off x="797814" y="2486162"/>
            <a:ext cx="10778490" cy="4308872"/>
          </a:xfrm>
          <a:prstGeom prst="rect">
            <a:avLst/>
          </a:prstGeom>
          <a:noFill/>
        </p:spPr>
        <p:txBody>
          <a:bodyPr wrap="square">
            <a:spAutoFit/>
          </a:bodyPr>
          <a:lstStyle/>
          <a:p>
            <a:r>
              <a:rPr lang="en-US" sz="2400" dirty="0">
                <a:solidFill>
                  <a:srgbClr val="404040"/>
                </a:solidFill>
                <a:latin typeface="Century Gothic"/>
                <a:sym typeface="Century Gothic"/>
              </a:rPr>
              <a:t>High-dimensional data can lead to overfitting and increased computation time. Dimensionality reduction helps in retaining essential information while removing redundant features.</a:t>
            </a:r>
          </a:p>
          <a:p>
            <a:r>
              <a:rPr lang="en-IN" sz="2400" dirty="0"/>
              <a:t>Dimensionality Reduction Techniques:</a:t>
            </a:r>
          </a:p>
          <a:p>
            <a:pPr marL="342900" indent="-342900">
              <a:buFont typeface="Arial" panose="020B0604020202020204" pitchFamily="34" charset="0"/>
              <a:buChar char="•"/>
            </a:pPr>
            <a:r>
              <a:rPr lang="en-US" sz="2000" b="1" dirty="0">
                <a:solidFill>
                  <a:srgbClr val="404040"/>
                </a:solidFill>
                <a:latin typeface="Century Gothic"/>
                <a:sym typeface="Century Gothic"/>
              </a:rPr>
              <a:t>Principal Component Analysis (PCA): </a:t>
            </a:r>
          </a:p>
          <a:p>
            <a:pPr marL="342900" indent="-342900">
              <a:buFont typeface="Arial" panose="020B0604020202020204" pitchFamily="34" charset="0"/>
              <a:buChar char="•"/>
            </a:pPr>
            <a:endParaRPr lang="en-IN" sz="2000" b="1" dirty="0">
              <a:solidFill>
                <a:srgbClr val="404040"/>
              </a:solidFill>
              <a:latin typeface="Century Gothic"/>
              <a:sym typeface="Century Gothic"/>
            </a:endParaRPr>
          </a:p>
          <a:p>
            <a:pPr marL="342900" indent="-342900">
              <a:buFont typeface="Arial" panose="020B0604020202020204" pitchFamily="34" charset="0"/>
              <a:buChar char="•"/>
            </a:pPr>
            <a:endParaRPr lang="en-IN" sz="2000" b="1" dirty="0">
              <a:solidFill>
                <a:srgbClr val="404040"/>
              </a:solidFill>
              <a:latin typeface="Century Gothic"/>
              <a:sym typeface="Century Gothic"/>
            </a:endParaRPr>
          </a:p>
          <a:p>
            <a:pPr marL="342900" indent="-342900">
              <a:buFont typeface="Arial" panose="020B0604020202020204" pitchFamily="34" charset="0"/>
              <a:buChar char="•"/>
            </a:pPr>
            <a:r>
              <a:rPr lang="en-IN" sz="2000" b="1" dirty="0">
                <a:solidFill>
                  <a:srgbClr val="404040"/>
                </a:solidFill>
                <a:latin typeface="Century Gothic"/>
                <a:sym typeface="Century Gothic"/>
              </a:rPr>
              <a:t>Linear Discriminant Analysis (LDA) – </a:t>
            </a:r>
            <a:r>
              <a:rPr lang="en-IN" sz="1800" dirty="0">
                <a:solidFill>
                  <a:schemeClr val="tx1"/>
                </a:solidFill>
                <a:latin typeface="Arial" panose="020B0604020202020204" pitchFamily="34" charset="0"/>
                <a:sym typeface="Century Gothic"/>
              </a:rPr>
              <a:t>use for better class </a:t>
            </a:r>
            <a:r>
              <a:rPr lang="en-IN" sz="1800" dirty="0" err="1">
                <a:solidFill>
                  <a:schemeClr val="tx1"/>
                </a:solidFill>
                <a:latin typeface="Arial" panose="020B0604020202020204" pitchFamily="34" charset="0"/>
                <a:sym typeface="Century Gothic"/>
              </a:rPr>
              <a:t>separatibility</a:t>
            </a:r>
            <a:endParaRPr lang="en-IN" sz="1800" dirty="0">
              <a:solidFill>
                <a:schemeClr val="tx1"/>
              </a:solidFill>
              <a:latin typeface="Arial" panose="020B0604020202020204" pitchFamily="34" charset="0"/>
              <a:sym typeface="Century Gothic"/>
            </a:endParaRPr>
          </a:p>
          <a:p>
            <a:pPr marL="342900" indent="-342900">
              <a:buFont typeface="Arial" panose="020B0604020202020204" pitchFamily="34" charset="0"/>
              <a:buChar char="•"/>
            </a:pPr>
            <a:r>
              <a:rPr lang="en-US" sz="2000" b="1" dirty="0">
                <a:solidFill>
                  <a:srgbClr val="404040"/>
                </a:solidFill>
                <a:latin typeface="Century Gothic"/>
                <a:sym typeface="Century Gothic"/>
              </a:rPr>
              <a:t>t-SNE (t-Distributed Stochastic Neighbor Embedding)</a:t>
            </a:r>
            <a:r>
              <a:rPr lang="en-US" sz="1800" dirty="0">
                <a:solidFill>
                  <a:schemeClr val="tx1"/>
                </a:solidFill>
                <a:latin typeface="Arial" panose="020B0604020202020204" pitchFamily="34" charset="0"/>
              </a:rPr>
              <a:t> - Helps visualize high-dimensional data in 2D or 3D space</a:t>
            </a:r>
            <a:endParaRPr lang="en-US" sz="2000" b="1" dirty="0">
              <a:solidFill>
                <a:srgbClr val="404040"/>
              </a:solidFill>
              <a:latin typeface="Century Gothic"/>
              <a:sym typeface="Century Gothic"/>
            </a:endParaRPr>
          </a:p>
          <a:p>
            <a:pPr marL="342900" indent="-342900">
              <a:buFont typeface="Arial" panose="020B0604020202020204" pitchFamily="34" charset="0"/>
              <a:buChar char="•"/>
            </a:pPr>
            <a:r>
              <a:rPr lang="en-US" sz="2000" b="1" dirty="0">
                <a:solidFill>
                  <a:srgbClr val="404040"/>
                </a:solidFill>
                <a:latin typeface="Century Gothic"/>
                <a:sym typeface="Century Gothic"/>
              </a:rPr>
              <a:t>UMAP (Uniform Manifold Approximation and Projection) - </a:t>
            </a:r>
          </a:p>
          <a:p>
            <a:pPr marL="342900" indent="-342900">
              <a:buFont typeface="Arial" panose="020B0604020202020204" pitchFamily="34" charset="0"/>
              <a:buChar char="•"/>
            </a:pPr>
            <a:endParaRPr lang="en-IN" sz="2000" b="1" dirty="0">
              <a:solidFill>
                <a:srgbClr val="404040"/>
              </a:solidFill>
              <a:latin typeface="Century Gothic"/>
              <a:sym typeface="Century Gothic"/>
            </a:endParaRPr>
          </a:p>
          <a:p>
            <a:pPr marL="342900" indent="-342900">
              <a:buFont typeface="Arial" panose="020B0604020202020204" pitchFamily="34" charset="0"/>
              <a:buChar char="•"/>
            </a:pPr>
            <a:r>
              <a:rPr lang="en-IN" sz="2000" b="1" dirty="0">
                <a:solidFill>
                  <a:srgbClr val="404040"/>
                </a:solidFill>
                <a:latin typeface="Century Gothic"/>
                <a:sym typeface="Century Gothic"/>
              </a:rPr>
              <a:t>Autoencoders (Deep Learning Approach)</a:t>
            </a:r>
          </a:p>
        </p:txBody>
      </p:sp>
      <p:sp>
        <p:nvSpPr>
          <p:cNvPr id="13" name="Rectangle 1">
            <a:extLst>
              <a:ext uri="{FF2B5EF4-FFF2-40B4-BE49-F238E27FC236}">
                <a16:creationId xmlns:a16="http://schemas.microsoft.com/office/drawing/2014/main" id="{5CE5E80E-5F79-EA16-6D00-FF3D5C440A2F}"/>
              </a:ext>
            </a:extLst>
          </p:cNvPr>
          <p:cNvSpPr>
            <a:spLocks noChangeArrowheads="1"/>
          </p:cNvSpPr>
          <p:nvPr/>
        </p:nvSpPr>
        <p:spPr bwMode="auto">
          <a:xfrm>
            <a:off x="1242898" y="3979082"/>
            <a:ext cx="100345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Converts correlated features into a smaller set of uncorrelated components.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Useful for numerical data. </a:t>
            </a:r>
          </a:p>
        </p:txBody>
      </p:sp>
      <p:sp>
        <p:nvSpPr>
          <p:cNvPr id="14" name="Rectangle 2">
            <a:extLst>
              <a:ext uri="{FF2B5EF4-FFF2-40B4-BE49-F238E27FC236}">
                <a16:creationId xmlns:a16="http://schemas.microsoft.com/office/drawing/2014/main" id="{0AE42545-1D79-D9C7-63E7-12F2F2450E47}"/>
              </a:ext>
            </a:extLst>
          </p:cNvPr>
          <p:cNvSpPr>
            <a:spLocks noChangeArrowheads="1"/>
          </p:cNvSpPr>
          <p:nvPr/>
        </p:nvSpPr>
        <p:spPr bwMode="auto">
          <a:xfrm>
            <a:off x="1242898" y="63953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More efficient alternative to t-SNE, preserving local and global structures.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835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475220"/>
              </a:buClr>
              <a:buSzPts val="4300"/>
              <a:buFont typeface="Gill Sans"/>
              <a:buNone/>
            </a:pPr>
            <a:r>
              <a:rPr lang="en-US" dirty="0"/>
              <a:t>Prerequisite- Data</a:t>
            </a:r>
            <a:endParaRPr dirty="0"/>
          </a:p>
        </p:txBody>
      </p:sp>
      <p:sp>
        <p:nvSpPr>
          <p:cNvPr id="115" name="Google Shape;115;p3"/>
          <p:cNvSpPr txBox="1">
            <a:spLocks noGrp="1"/>
          </p:cNvSpPr>
          <p:nvPr>
            <p:ph type="body" idx="1"/>
          </p:nvPr>
        </p:nvSpPr>
        <p:spPr>
          <a:prstGeom prst="rect">
            <a:avLst/>
          </a:prstGeom>
          <a:noFill/>
          <a:ln>
            <a:noFill/>
          </a:ln>
        </p:spPr>
        <p:txBody>
          <a:bodyPr spcFirstLastPara="1" wrap="square" lIns="91425" tIns="45700" rIns="91425" bIns="45700" anchor="t" anchorCtr="0">
            <a:normAutofit fontScale="55000" lnSpcReduction="20000"/>
          </a:bodyPr>
          <a:lstStyle/>
          <a:p>
            <a:pPr algn="just"/>
            <a:r>
              <a:rPr lang="en-US" dirty="0"/>
              <a:t>All facts are data. </a:t>
            </a:r>
          </a:p>
          <a:p>
            <a:pPr algn="just"/>
            <a:r>
              <a:rPr lang="en-US" dirty="0"/>
              <a:t>In computer systems, bits encode facts present in </a:t>
            </a:r>
            <a:r>
              <a:rPr lang="en-US" dirty="0">
                <a:solidFill>
                  <a:schemeClr val="accent5">
                    <a:lumMod val="75000"/>
                  </a:schemeClr>
                </a:solidFill>
              </a:rPr>
              <a:t>numbers, text, images, audio,  and video</a:t>
            </a:r>
            <a:r>
              <a:rPr lang="en-US" dirty="0"/>
              <a:t>. </a:t>
            </a:r>
          </a:p>
          <a:p>
            <a:pPr algn="just"/>
            <a:r>
              <a:rPr lang="en-US" dirty="0"/>
              <a:t>Data can be directly human interpretable (</a:t>
            </a:r>
            <a:r>
              <a:rPr lang="en-US" dirty="0">
                <a:solidFill>
                  <a:schemeClr val="accent5">
                    <a:lumMod val="75000"/>
                  </a:schemeClr>
                </a:solidFill>
              </a:rPr>
              <a:t>such as numbers or texts</a:t>
            </a:r>
            <a:r>
              <a:rPr lang="en-US" dirty="0"/>
              <a:t>) or diffused data  such as </a:t>
            </a:r>
            <a:r>
              <a:rPr lang="en-US" dirty="0">
                <a:solidFill>
                  <a:schemeClr val="accent5">
                    <a:lumMod val="75000"/>
                  </a:schemeClr>
                </a:solidFill>
              </a:rPr>
              <a:t>images or video </a:t>
            </a:r>
            <a:r>
              <a:rPr lang="en-US" dirty="0"/>
              <a:t>that can be interpreted only by a computer. </a:t>
            </a:r>
          </a:p>
          <a:p>
            <a:pPr algn="just"/>
            <a:r>
              <a:rPr lang="en-US" dirty="0"/>
              <a:t>Today, business organizations are accumulating vast and growing amounts of data of the order of </a:t>
            </a:r>
            <a:r>
              <a:rPr lang="en-US" dirty="0">
                <a:solidFill>
                  <a:schemeClr val="accent5">
                    <a:lumMod val="75000"/>
                  </a:schemeClr>
                </a:solidFill>
              </a:rPr>
              <a:t>gigabytes, tera bytes, exabytes</a:t>
            </a:r>
            <a:r>
              <a:rPr lang="en-US" dirty="0"/>
              <a:t>.  A byte is 8 bits. </a:t>
            </a:r>
          </a:p>
          <a:p>
            <a:pPr algn="just"/>
            <a:r>
              <a:rPr lang="en-US" dirty="0"/>
              <a:t>A bit is either </a:t>
            </a:r>
            <a:r>
              <a:rPr lang="en-US" dirty="0">
                <a:solidFill>
                  <a:schemeClr val="accent5">
                    <a:lumMod val="75000"/>
                  </a:schemeClr>
                </a:solidFill>
              </a:rPr>
              <a:t>0 or 1</a:t>
            </a:r>
            <a:r>
              <a:rPr lang="en-US" dirty="0"/>
              <a:t>. A kilo byte (KB) is 1024 bytes, one mega byte (MB) is  approximately 1000 KB, one giga byte is approximately 1,000,000 KB, 1000 giga bytes is one tera  byte and 1000000 tera bytes is one Exa byte. </a:t>
            </a:r>
          </a:p>
          <a:p>
            <a:pPr marL="365760" lvl="0" indent="-120903" algn="l" rtl="0">
              <a:lnSpc>
                <a:spcPct val="100000"/>
              </a:lnSpc>
              <a:spcBef>
                <a:spcPts val="600"/>
              </a:spcBef>
              <a:spcAft>
                <a:spcPts val="0"/>
              </a:spcAft>
              <a:buSzPts val="2560"/>
              <a:buNone/>
            </a:pPr>
            <a:endParaRPr dirty="0"/>
          </a:p>
        </p:txBody>
      </p:sp>
      <p:sp>
        <p:nvSpPr>
          <p:cNvPr id="2" name="Slide Number Placeholder 1">
            <a:extLst>
              <a:ext uri="{FF2B5EF4-FFF2-40B4-BE49-F238E27FC236}">
                <a16:creationId xmlns:a16="http://schemas.microsoft.com/office/drawing/2014/main" id="{AA91504B-11E2-734F-45C3-E7B2612947B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0254-BA8F-4F49-ACC9-A8E985A4CB75}"/>
              </a:ext>
            </a:extLst>
          </p:cNvPr>
          <p:cNvSpPr>
            <a:spLocks noGrp="1"/>
          </p:cNvSpPr>
          <p:nvPr>
            <p:ph type="title"/>
          </p:nvPr>
        </p:nvSpPr>
        <p:spPr>
          <a:xfrm>
            <a:off x="2194560" y="679450"/>
            <a:ext cx="9997440" cy="1143000"/>
          </a:xfrm>
        </p:spPr>
        <p:txBody>
          <a:bodyPr/>
          <a:lstStyle/>
          <a:p>
            <a:r>
              <a:rPr lang="en-US" dirty="0"/>
              <a:t>B</a:t>
            </a:r>
            <a:r>
              <a:rPr lang="en-IN" dirty="0"/>
              <a:t>I Variate and Multi Variate Data</a:t>
            </a:r>
          </a:p>
        </p:txBody>
      </p:sp>
      <p:sp>
        <p:nvSpPr>
          <p:cNvPr id="3" name="Text Placeholder 2">
            <a:extLst>
              <a:ext uri="{FF2B5EF4-FFF2-40B4-BE49-F238E27FC236}">
                <a16:creationId xmlns:a16="http://schemas.microsoft.com/office/drawing/2014/main" id="{2A91AA3D-F81C-73B3-FE17-159B711800E4}"/>
              </a:ext>
            </a:extLst>
          </p:cNvPr>
          <p:cNvSpPr>
            <a:spLocks noGrp="1"/>
          </p:cNvSpPr>
          <p:nvPr>
            <p:ph type="body" idx="1"/>
          </p:nvPr>
        </p:nvSpPr>
        <p:spPr>
          <a:xfrm>
            <a:off x="548363" y="1949495"/>
            <a:ext cx="11095274" cy="4908505"/>
          </a:xfrm>
        </p:spPr>
        <p:txBody>
          <a:bodyPr>
            <a:normAutofit/>
          </a:bodyPr>
          <a:lstStyle/>
          <a:p>
            <a:pPr marL="137160" indent="0" algn="just">
              <a:buNone/>
            </a:pPr>
            <a:r>
              <a:rPr lang="en-US" sz="2800" b="1" dirty="0"/>
              <a:t>Bivariate Data</a:t>
            </a:r>
            <a:r>
              <a:rPr lang="en-US" b="1" dirty="0"/>
              <a:t>: </a:t>
            </a:r>
            <a:r>
              <a:rPr lang="en-US" sz="2400" dirty="0"/>
              <a:t>Bivariate data involves two variables and examines the relationship between them</a:t>
            </a:r>
            <a:r>
              <a:rPr lang="en-US" dirty="0"/>
              <a:t>.</a:t>
            </a:r>
            <a:r>
              <a:rPr lang="en-US" b="0" i="0" dirty="0">
                <a:solidFill>
                  <a:srgbClr val="151515"/>
                </a:solidFill>
                <a:effectLst/>
                <a:latin typeface="RedHatText"/>
              </a:rPr>
              <a:t> </a:t>
            </a:r>
          </a:p>
          <a:p>
            <a:pPr algn="just"/>
            <a:r>
              <a:rPr lang="en-US" sz="2400" dirty="0"/>
              <a:t>Ex:</a:t>
            </a:r>
            <a:r>
              <a:rPr lang="en-US" sz="2400" dirty="0">
                <a:solidFill>
                  <a:srgbClr val="151515"/>
                </a:solidFill>
                <a:latin typeface="RedHatText"/>
              </a:rPr>
              <a:t> </a:t>
            </a:r>
            <a:r>
              <a:rPr lang="en-US" altLang="en-US" sz="2400" dirty="0"/>
              <a:t>Study Hours vs. Exam Scores, Height vs. Weight</a:t>
            </a:r>
          </a:p>
          <a:p>
            <a:pPr marL="137160" indent="0" algn="just">
              <a:buNone/>
            </a:pPr>
            <a:r>
              <a:rPr lang="en-US" altLang="en-US" sz="2800" b="1" dirty="0"/>
              <a:t>Multivariate Data</a:t>
            </a:r>
            <a:r>
              <a:rPr lang="en-US" altLang="en-US" sz="2400" b="1" dirty="0"/>
              <a:t>: </a:t>
            </a:r>
            <a:r>
              <a:rPr lang="en-US" sz="2400" dirty="0"/>
              <a:t>Multivariate data involves three or more variables, analyzing their relationships and dependencies.</a:t>
            </a:r>
          </a:p>
          <a:p>
            <a:pPr marL="137160" indent="0" algn="just">
              <a:buNone/>
            </a:pPr>
            <a:r>
              <a:rPr lang="en-US" sz="2400" dirty="0"/>
              <a:t>Multivariate data analysis involves multiple variables, requiring a solid understanding of mathematics. </a:t>
            </a:r>
            <a:endParaRPr lang="en-US" altLang="en-US" sz="2400" dirty="0"/>
          </a:p>
          <a:p>
            <a:pPr marL="137160" indent="0" algn="just">
              <a:buNone/>
            </a:pPr>
            <a:r>
              <a:rPr lang="en-US" sz="2400" dirty="0"/>
              <a:t>EX: Customer Analysis, Weather Forecasting</a:t>
            </a:r>
          </a:p>
          <a:p>
            <a:pPr marL="137160" indent="0" algn="just">
              <a:buNone/>
            </a:pPr>
            <a:r>
              <a:rPr lang="en-US" altLang="en-US" sz="2400" dirty="0"/>
              <a:t>Visualization: Multivariate scatter plots, heatmaps, principal component analysis (PCA), machine learning model</a:t>
            </a:r>
          </a:p>
        </p:txBody>
      </p:sp>
      <p:sp>
        <p:nvSpPr>
          <p:cNvPr id="4" name="Slide Number Placeholder 3">
            <a:extLst>
              <a:ext uri="{FF2B5EF4-FFF2-40B4-BE49-F238E27FC236}">
                <a16:creationId xmlns:a16="http://schemas.microsoft.com/office/drawing/2014/main" id="{37BA11E2-F1E9-917F-3D02-6BEF75DAA29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00078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081FF-160C-84BE-077D-421901B6375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A85AB0-DD3E-AA1D-036E-D820E21EAC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6" name="Title 5">
            <a:extLst>
              <a:ext uri="{FF2B5EF4-FFF2-40B4-BE49-F238E27FC236}">
                <a16:creationId xmlns:a16="http://schemas.microsoft.com/office/drawing/2014/main" id="{729BD279-1D4B-09E7-9E33-8EC1C926B500}"/>
              </a:ext>
            </a:extLst>
          </p:cNvPr>
          <p:cNvSpPr>
            <a:spLocks noGrp="1"/>
          </p:cNvSpPr>
          <p:nvPr>
            <p:ph type="title"/>
          </p:nvPr>
        </p:nvSpPr>
        <p:spPr/>
        <p:txBody>
          <a:bodyPr/>
          <a:lstStyle/>
          <a:p>
            <a:r>
              <a:rPr lang="en-US" dirty="0"/>
              <a:t>Bivariate data and Multivariate data</a:t>
            </a:r>
            <a:endParaRPr lang="en-IN" sz="1800" dirty="0"/>
          </a:p>
        </p:txBody>
      </p:sp>
      <p:pic>
        <p:nvPicPr>
          <p:cNvPr id="3" name="Picture 2">
            <a:extLst>
              <a:ext uri="{FF2B5EF4-FFF2-40B4-BE49-F238E27FC236}">
                <a16:creationId xmlns:a16="http://schemas.microsoft.com/office/drawing/2014/main" id="{5BADC127-2FFE-9513-B47A-422A4B91F313}"/>
              </a:ext>
            </a:extLst>
          </p:cNvPr>
          <p:cNvPicPr>
            <a:picLocks noChangeAspect="1"/>
          </p:cNvPicPr>
          <p:nvPr/>
        </p:nvPicPr>
        <p:blipFill>
          <a:blip r:embed="rId2"/>
          <a:stretch>
            <a:fillRect/>
          </a:stretch>
        </p:blipFill>
        <p:spPr>
          <a:xfrm>
            <a:off x="644426" y="2522580"/>
            <a:ext cx="9397418" cy="3362281"/>
          </a:xfrm>
          <a:prstGeom prst="rect">
            <a:avLst/>
          </a:prstGeom>
        </p:spPr>
      </p:pic>
    </p:spTree>
    <p:extLst>
      <p:ext uri="{BB962C8B-B14F-4D97-AF65-F5344CB8AC3E}">
        <p14:creationId xmlns:p14="http://schemas.microsoft.com/office/powerpoint/2010/main" val="114712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7773F-0946-E21C-1E02-5A3730384F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6" name="Title 5">
            <a:extLst>
              <a:ext uri="{FF2B5EF4-FFF2-40B4-BE49-F238E27FC236}">
                <a16:creationId xmlns:a16="http://schemas.microsoft.com/office/drawing/2014/main" id="{F3B5E7A2-B1B2-2A17-6CAA-E6429DE32C52}"/>
              </a:ext>
            </a:extLst>
          </p:cNvPr>
          <p:cNvSpPr>
            <a:spLocks noGrp="1"/>
          </p:cNvSpPr>
          <p:nvPr>
            <p:ph type="title"/>
          </p:nvPr>
        </p:nvSpPr>
        <p:spPr/>
        <p:txBody>
          <a:bodyPr/>
          <a:lstStyle/>
          <a:p>
            <a:r>
              <a:rPr lang="en-US" dirty="0"/>
              <a:t>Example of Bivariate variables</a:t>
            </a:r>
            <a:r>
              <a:rPr lang="en-US" sz="1800" dirty="0"/>
              <a:t>…</a:t>
            </a:r>
            <a:r>
              <a:rPr lang="en-US" sz="1800" dirty="0" err="1"/>
              <a:t>contd</a:t>
            </a:r>
            <a:endParaRPr lang="en-IN" sz="1800" dirty="0"/>
          </a:p>
        </p:txBody>
      </p:sp>
      <p:pic>
        <p:nvPicPr>
          <p:cNvPr id="9" name="Picture 8">
            <a:extLst>
              <a:ext uri="{FF2B5EF4-FFF2-40B4-BE49-F238E27FC236}">
                <a16:creationId xmlns:a16="http://schemas.microsoft.com/office/drawing/2014/main" id="{73A07421-97CC-207C-F3EF-423F7D59DD9F}"/>
              </a:ext>
            </a:extLst>
          </p:cNvPr>
          <p:cNvPicPr>
            <a:picLocks noChangeAspect="1"/>
          </p:cNvPicPr>
          <p:nvPr/>
        </p:nvPicPr>
        <p:blipFill>
          <a:blip r:embed="rId2"/>
          <a:stretch>
            <a:fillRect/>
          </a:stretch>
        </p:blipFill>
        <p:spPr>
          <a:xfrm>
            <a:off x="359446" y="2391454"/>
            <a:ext cx="4660610" cy="2435885"/>
          </a:xfrm>
          <a:prstGeom prst="rect">
            <a:avLst/>
          </a:prstGeom>
        </p:spPr>
      </p:pic>
      <p:sp>
        <p:nvSpPr>
          <p:cNvPr id="10" name="TextBox 9">
            <a:extLst>
              <a:ext uri="{FF2B5EF4-FFF2-40B4-BE49-F238E27FC236}">
                <a16:creationId xmlns:a16="http://schemas.microsoft.com/office/drawing/2014/main" id="{BAF1AADD-F8B3-7440-288D-06691F61F278}"/>
              </a:ext>
            </a:extLst>
          </p:cNvPr>
          <p:cNvSpPr txBox="1"/>
          <p:nvPr/>
        </p:nvSpPr>
        <p:spPr>
          <a:xfrm>
            <a:off x="359446" y="4827339"/>
            <a:ext cx="10415016" cy="1169551"/>
          </a:xfrm>
          <a:prstGeom prst="rect">
            <a:avLst/>
          </a:prstGeom>
          <a:noFill/>
          <a:ln>
            <a:solidFill>
              <a:schemeClr val="tx1"/>
            </a:solidFill>
          </a:ln>
        </p:spPr>
        <p:txBody>
          <a:bodyPr wrap="square" rtlCol="0">
            <a:spAutoFit/>
          </a:bodyPr>
          <a:lstStyle/>
          <a:p>
            <a:r>
              <a:rPr lang="en-US" dirty="0"/>
              <a:t>Fig 1 (a) shows the data of temperature in a shop and sales of sweaters. </a:t>
            </a:r>
          </a:p>
          <a:p>
            <a:r>
              <a:rPr lang="en-US" dirty="0"/>
              <a:t>Bivariate analysis is used to show the relationship between variables. Used to analyze correlations, trends, and dependencies between two variables.</a:t>
            </a:r>
          </a:p>
          <a:p>
            <a:r>
              <a:rPr lang="en-IN" b="1" dirty="0"/>
              <a:t>Visualization</a:t>
            </a:r>
            <a:r>
              <a:rPr lang="en-IN" dirty="0"/>
              <a:t>: Scatter plots, correlation coefficients, regression analysis</a:t>
            </a:r>
          </a:p>
          <a:p>
            <a:r>
              <a:rPr lang="en-US" dirty="0"/>
              <a:t>Fig 1 (b) shows a scatter plot indicates the strength, shape and the presence of outliers and fig. 1(c) is a line plot.</a:t>
            </a:r>
            <a:endParaRPr lang="en-IN" dirty="0"/>
          </a:p>
        </p:txBody>
      </p:sp>
      <p:pic>
        <p:nvPicPr>
          <p:cNvPr id="17" name="Picture 16">
            <a:extLst>
              <a:ext uri="{FF2B5EF4-FFF2-40B4-BE49-F238E27FC236}">
                <a16:creationId xmlns:a16="http://schemas.microsoft.com/office/drawing/2014/main" id="{0B4D9DFB-3E55-C2DE-4290-70DF7B107E46}"/>
              </a:ext>
            </a:extLst>
          </p:cNvPr>
          <p:cNvPicPr>
            <a:picLocks noChangeAspect="1"/>
          </p:cNvPicPr>
          <p:nvPr/>
        </p:nvPicPr>
        <p:blipFill>
          <a:blip r:embed="rId3"/>
          <a:stretch>
            <a:fillRect/>
          </a:stretch>
        </p:blipFill>
        <p:spPr>
          <a:xfrm>
            <a:off x="5143146" y="2539854"/>
            <a:ext cx="3301940" cy="2139083"/>
          </a:xfrm>
          <a:prstGeom prst="rect">
            <a:avLst/>
          </a:prstGeom>
        </p:spPr>
      </p:pic>
      <p:pic>
        <p:nvPicPr>
          <p:cNvPr id="19" name="Picture 18">
            <a:extLst>
              <a:ext uri="{FF2B5EF4-FFF2-40B4-BE49-F238E27FC236}">
                <a16:creationId xmlns:a16="http://schemas.microsoft.com/office/drawing/2014/main" id="{3527CCCD-79A2-A906-9A04-B0E6AAD9B09B}"/>
              </a:ext>
            </a:extLst>
          </p:cNvPr>
          <p:cNvPicPr>
            <a:picLocks noChangeAspect="1"/>
          </p:cNvPicPr>
          <p:nvPr/>
        </p:nvPicPr>
        <p:blipFill>
          <a:blip r:embed="rId4"/>
          <a:stretch>
            <a:fillRect/>
          </a:stretch>
        </p:blipFill>
        <p:spPr>
          <a:xfrm>
            <a:off x="8266143" y="2682079"/>
            <a:ext cx="3301940" cy="2145260"/>
          </a:xfrm>
          <a:prstGeom prst="rect">
            <a:avLst/>
          </a:prstGeom>
        </p:spPr>
      </p:pic>
    </p:spTree>
    <p:extLst>
      <p:ext uri="{BB962C8B-B14F-4D97-AF65-F5344CB8AC3E}">
        <p14:creationId xmlns:p14="http://schemas.microsoft.com/office/powerpoint/2010/main" val="21984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8FF61-AA5B-F362-30B6-473B870C4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3A434-1267-4887-4925-AB85C9894760}"/>
              </a:ext>
            </a:extLst>
          </p:cNvPr>
          <p:cNvSpPr>
            <a:spLocks noGrp="1"/>
          </p:cNvSpPr>
          <p:nvPr>
            <p:ph type="title"/>
          </p:nvPr>
        </p:nvSpPr>
        <p:spPr>
          <a:xfrm>
            <a:off x="2194560" y="679450"/>
            <a:ext cx="9997440" cy="1143000"/>
          </a:xfrm>
        </p:spPr>
        <p:txBody>
          <a:bodyPr/>
          <a:lstStyle/>
          <a:p>
            <a:r>
              <a:rPr lang="en-US" dirty="0"/>
              <a:t>B</a:t>
            </a:r>
            <a:r>
              <a:rPr lang="en-IN" dirty="0"/>
              <a:t>I Variate and Multi Variate Data</a:t>
            </a:r>
          </a:p>
        </p:txBody>
      </p:sp>
      <p:sp>
        <p:nvSpPr>
          <p:cNvPr id="3" name="Text Placeholder 2">
            <a:extLst>
              <a:ext uri="{FF2B5EF4-FFF2-40B4-BE49-F238E27FC236}">
                <a16:creationId xmlns:a16="http://schemas.microsoft.com/office/drawing/2014/main" id="{05AA07F8-2DDB-69C4-6041-5FA4B12D681E}"/>
              </a:ext>
            </a:extLst>
          </p:cNvPr>
          <p:cNvSpPr>
            <a:spLocks noGrp="1"/>
          </p:cNvSpPr>
          <p:nvPr>
            <p:ph type="body" idx="1"/>
          </p:nvPr>
        </p:nvSpPr>
        <p:spPr>
          <a:xfrm>
            <a:off x="548363" y="2178095"/>
            <a:ext cx="11095274" cy="5235191"/>
          </a:xfrm>
        </p:spPr>
        <p:txBody>
          <a:bodyPr>
            <a:normAutofit/>
          </a:bodyPr>
          <a:lstStyle/>
          <a:p>
            <a:pPr marL="137160" indent="0" algn="just">
              <a:buNone/>
            </a:pPr>
            <a:r>
              <a:rPr lang="en-US" altLang="en-US" sz="2800" b="1" dirty="0"/>
              <a:t>Multivariate scatter plots</a:t>
            </a:r>
            <a:endParaRPr lang="en-US" altLang="en-US" sz="2400" b="1" dirty="0"/>
          </a:p>
          <a:p>
            <a:r>
              <a:rPr lang="en-US" sz="1800" b="1" dirty="0"/>
              <a:t>Example: Car Performance Analysis</a:t>
            </a:r>
          </a:p>
          <a:p>
            <a:r>
              <a:rPr lang="en-US" sz="1800" dirty="0"/>
              <a:t>We have dataset of cars with the following attributes:</a:t>
            </a:r>
          </a:p>
          <a:p>
            <a:pPr>
              <a:buFont typeface="Arial" panose="020B0604020202020204" pitchFamily="34" charset="0"/>
              <a:buChar char="•"/>
            </a:pPr>
            <a:r>
              <a:rPr lang="en-US" sz="1800" b="1" dirty="0"/>
              <a:t>Horsepower (X-axis)</a:t>
            </a:r>
            <a:endParaRPr lang="en-US" sz="1800" dirty="0"/>
          </a:p>
          <a:p>
            <a:pPr>
              <a:buFont typeface="Arial" panose="020B0604020202020204" pitchFamily="34" charset="0"/>
              <a:buChar char="•"/>
            </a:pPr>
            <a:r>
              <a:rPr lang="en-US" sz="1800" b="1" dirty="0"/>
              <a:t>Miles per gallon (MPG) (Y-axis)</a:t>
            </a:r>
            <a:endParaRPr lang="en-US" sz="1800" dirty="0"/>
          </a:p>
          <a:p>
            <a:pPr>
              <a:buFont typeface="Arial" panose="020B0604020202020204" pitchFamily="34" charset="0"/>
              <a:buChar char="•"/>
            </a:pPr>
            <a:r>
              <a:rPr lang="en-US" sz="1800" b="1" dirty="0"/>
              <a:t>Car weight (Marker size)</a:t>
            </a:r>
            <a:endParaRPr lang="en-US" sz="1800" dirty="0"/>
          </a:p>
          <a:p>
            <a:pPr>
              <a:buFont typeface="Arial" panose="020B0604020202020204" pitchFamily="34" charset="0"/>
              <a:buChar char="•"/>
            </a:pPr>
            <a:r>
              <a:rPr lang="en-US" sz="1800" b="1" dirty="0"/>
              <a:t>Car type (Marker color)</a:t>
            </a:r>
            <a:endParaRPr lang="en-US" sz="1800" dirty="0"/>
          </a:p>
          <a:p>
            <a:r>
              <a:rPr lang="en-US" sz="1800" dirty="0"/>
              <a:t>A </a:t>
            </a:r>
            <a:r>
              <a:rPr lang="en-US" sz="1800" b="1" dirty="0"/>
              <a:t>multivariate scatter plot</a:t>
            </a:r>
            <a:r>
              <a:rPr lang="en-US" sz="1800" dirty="0"/>
              <a:t> can show how horsepower affects fuel efficiency while also visualizing weight and car type using different sizes and colors.</a:t>
            </a:r>
          </a:p>
          <a:p>
            <a:pPr algn="just"/>
            <a:endParaRPr lang="en-IN" b="0" i="0" dirty="0">
              <a:solidFill>
                <a:srgbClr val="151515"/>
              </a:solidFill>
              <a:effectLst/>
              <a:latin typeface="RedHatText"/>
            </a:endParaRPr>
          </a:p>
        </p:txBody>
      </p:sp>
      <p:sp>
        <p:nvSpPr>
          <p:cNvPr id="4" name="Slide Number Placeholder 3">
            <a:extLst>
              <a:ext uri="{FF2B5EF4-FFF2-40B4-BE49-F238E27FC236}">
                <a16:creationId xmlns:a16="http://schemas.microsoft.com/office/drawing/2014/main" id="{CBD79C88-EF35-53B1-23A1-CCA05CB3DE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pic>
        <p:nvPicPr>
          <p:cNvPr id="6" name="Picture 5">
            <a:extLst>
              <a:ext uri="{FF2B5EF4-FFF2-40B4-BE49-F238E27FC236}">
                <a16:creationId xmlns:a16="http://schemas.microsoft.com/office/drawing/2014/main" id="{E5D4186E-0B3E-EC7A-39B3-B49DB570A5D5}"/>
              </a:ext>
            </a:extLst>
          </p:cNvPr>
          <p:cNvPicPr>
            <a:picLocks noChangeAspect="1"/>
          </p:cNvPicPr>
          <p:nvPr/>
        </p:nvPicPr>
        <p:blipFill>
          <a:blip r:embed="rId3"/>
          <a:stretch>
            <a:fillRect/>
          </a:stretch>
        </p:blipFill>
        <p:spPr>
          <a:xfrm>
            <a:off x="7046493" y="2450592"/>
            <a:ext cx="4573654" cy="2685543"/>
          </a:xfrm>
          <a:prstGeom prst="rect">
            <a:avLst/>
          </a:prstGeom>
        </p:spPr>
      </p:pic>
    </p:spTree>
    <p:extLst>
      <p:ext uri="{BB962C8B-B14F-4D97-AF65-F5344CB8AC3E}">
        <p14:creationId xmlns:p14="http://schemas.microsoft.com/office/powerpoint/2010/main" val="191868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658BB1-B66D-DF91-A6A2-FFAA1F4EEFA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3" name="Title 5">
            <a:extLst>
              <a:ext uri="{FF2B5EF4-FFF2-40B4-BE49-F238E27FC236}">
                <a16:creationId xmlns:a16="http://schemas.microsoft.com/office/drawing/2014/main" id="{A3C8AAAD-1952-F462-1CDD-C43104DE8F01}"/>
              </a:ext>
            </a:extLst>
          </p:cNvPr>
          <p:cNvSpPr>
            <a:spLocks noGrp="1"/>
          </p:cNvSpPr>
          <p:nvPr>
            <p:ph type="title"/>
          </p:nvPr>
        </p:nvSpPr>
        <p:spPr>
          <a:xfrm>
            <a:off x="1155700" y="973138"/>
            <a:ext cx="8761413" cy="708025"/>
          </a:xfrm>
        </p:spPr>
        <p:txBody>
          <a:bodyPr/>
          <a:lstStyle/>
          <a:p>
            <a:r>
              <a:rPr lang="en-US" dirty="0"/>
              <a:t>Types of Bivariate Statistics</a:t>
            </a:r>
            <a:endParaRPr lang="en-IN" sz="1800" dirty="0"/>
          </a:p>
        </p:txBody>
      </p:sp>
      <p:sp>
        <p:nvSpPr>
          <p:cNvPr id="5" name="TextBox 4">
            <a:extLst>
              <a:ext uri="{FF2B5EF4-FFF2-40B4-BE49-F238E27FC236}">
                <a16:creationId xmlns:a16="http://schemas.microsoft.com/office/drawing/2014/main" id="{BA917A0F-8892-8FAA-A404-B56203C41C1A}"/>
              </a:ext>
            </a:extLst>
          </p:cNvPr>
          <p:cNvSpPr txBox="1"/>
          <p:nvPr/>
        </p:nvSpPr>
        <p:spPr>
          <a:xfrm>
            <a:off x="889254" y="2541026"/>
            <a:ext cx="10705338" cy="1077218"/>
          </a:xfrm>
          <a:prstGeom prst="rect">
            <a:avLst/>
          </a:prstGeom>
          <a:noFill/>
        </p:spPr>
        <p:txBody>
          <a:bodyPr wrap="square">
            <a:spAutoFit/>
          </a:bodyPr>
          <a:lstStyle/>
          <a:p>
            <a:r>
              <a:rPr lang="en-US" sz="3200" b="1" dirty="0">
                <a:solidFill>
                  <a:schemeClr val="bg2"/>
                </a:solidFill>
              </a:rPr>
              <a:t>Definition</a:t>
            </a:r>
            <a:r>
              <a:rPr lang="en-US" sz="3200" b="1" dirty="0"/>
              <a:t>:</a:t>
            </a:r>
            <a:r>
              <a:rPr lang="en-US" sz="3200" dirty="0"/>
              <a:t> Bivariate statistics involves the analysis of two variables to determine their relationship.</a:t>
            </a:r>
            <a:endParaRPr lang="en-IN" sz="3200" dirty="0"/>
          </a:p>
        </p:txBody>
      </p:sp>
      <p:sp>
        <p:nvSpPr>
          <p:cNvPr id="8" name="TextBox 7">
            <a:extLst>
              <a:ext uri="{FF2B5EF4-FFF2-40B4-BE49-F238E27FC236}">
                <a16:creationId xmlns:a16="http://schemas.microsoft.com/office/drawing/2014/main" id="{17D805E3-5A7D-B770-4AED-499163E54833}"/>
              </a:ext>
            </a:extLst>
          </p:cNvPr>
          <p:cNvSpPr txBox="1"/>
          <p:nvPr/>
        </p:nvSpPr>
        <p:spPr>
          <a:xfrm>
            <a:off x="953262" y="3618244"/>
            <a:ext cx="6094476" cy="461665"/>
          </a:xfrm>
          <a:prstGeom prst="rect">
            <a:avLst/>
          </a:prstGeom>
          <a:noFill/>
        </p:spPr>
        <p:txBody>
          <a:bodyPr wrap="square">
            <a:spAutoFit/>
          </a:bodyPr>
          <a:lstStyle/>
          <a:p>
            <a:r>
              <a:rPr lang="en-IN" sz="2400" dirty="0"/>
              <a:t>Types of Bivariate Analysis:</a:t>
            </a:r>
          </a:p>
        </p:txBody>
      </p:sp>
      <p:sp>
        <p:nvSpPr>
          <p:cNvPr id="11" name="TextBox 10">
            <a:extLst>
              <a:ext uri="{FF2B5EF4-FFF2-40B4-BE49-F238E27FC236}">
                <a16:creationId xmlns:a16="http://schemas.microsoft.com/office/drawing/2014/main" id="{AD8C5BDD-54A4-F96C-EE0D-1BBBBE59B40A}"/>
              </a:ext>
            </a:extLst>
          </p:cNvPr>
          <p:cNvSpPr txBox="1"/>
          <p:nvPr/>
        </p:nvSpPr>
        <p:spPr>
          <a:xfrm>
            <a:off x="1373886" y="4170330"/>
            <a:ext cx="10312146" cy="1200329"/>
          </a:xfrm>
          <a:prstGeom prst="rect">
            <a:avLst/>
          </a:prstGeom>
          <a:noFill/>
        </p:spPr>
        <p:txBody>
          <a:bodyPr wrap="square">
            <a:spAutoFit/>
          </a:bodyPr>
          <a:lstStyle/>
          <a:p>
            <a:pPr marL="285750" indent="-285750">
              <a:buFont typeface="Wingdings" panose="05000000000000000000" pitchFamily="2" charset="2"/>
              <a:buChar char="Ø"/>
            </a:pPr>
            <a:r>
              <a:rPr lang="en-US" sz="2400" dirty="0"/>
              <a:t>Correlation Analysis : Measures the strength and direction of the relationship between two variables.</a:t>
            </a:r>
          </a:p>
          <a:p>
            <a:pPr marL="285750" indent="-285750">
              <a:buFont typeface="Wingdings" panose="05000000000000000000" pitchFamily="2" charset="2"/>
              <a:buChar char="Ø"/>
            </a:pPr>
            <a:r>
              <a:rPr lang="en-US" sz="2400" dirty="0"/>
              <a:t>Pearson's correlation coefficient      is commonly used</a:t>
            </a:r>
            <a:endParaRPr lang="en-IN" sz="2400" dirty="0"/>
          </a:p>
        </p:txBody>
      </p:sp>
      <p:sp>
        <p:nvSpPr>
          <p:cNvPr id="13" name="TextBox 12">
            <a:extLst>
              <a:ext uri="{FF2B5EF4-FFF2-40B4-BE49-F238E27FC236}">
                <a16:creationId xmlns:a16="http://schemas.microsoft.com/office/drawing/2014/main" id="{FE189702-2ACA-8E56-C39B-7712780574EA}"/>
              </a:ext>
            </a:extLst>
          </p:cNvPr>
          <p:cNvSpPr txBox="1"/>
          <p:nvPr/>
        </p:nvSpPr>
        <p:spPr>
          <a:xfrm>
            <a:off x="1373886" y="6015292"/>
            <a:ext cx="6094476" cy="307777"/>
          </a:xfrm>
          <a:prstGeom prst="rect">
            <a:avLst/>
          </a:prstGeom>
          <a:noFill/>
        </p:spPr>
        <p:txBody>
          <a:bodyPr wrap="square">
            <a:spAutoFit/>
          </a:bodyPr>
          <a:lstStyle/>
          <a:p>
            <a:r>
              <a:rPr lang="en-US" dirty="0"/>
              <a:t>:</a:t>
            </a:r>
            <a:endParaRPr lang="en-IN" dirty="0"/>
          </a:p>
        </p:txBody>
      </p:sp>
      <p:pic>
        <p:nvPicPr>
          <p:cNvPr id="15" name="Picture 14">
            <a:extLst>
              <a:ext uri="{FF2B5EF4-FFF2-40B4-BE49-F238E27FC236}">
                <a16:creationId xmlns:a16="http://schemas.microsoft.com/office/drawing/2014/main" id="{C40A45B1-4EF5-8D87-EE73-DBB6997E92D8}"/>
              </a:ext>
            </a:extLst>
          </p:cNvPr>
          <p:cNvPicPr>
            <a:picLocks noChangeAspect="1"/>
          </p:cNvPicPr>
          <p:nvPr/>
        </p:nvPicPr>
        <p:blipFill>
          <a:blip r:embed="rId2"/>
          <a:stretch>
            <a:fillRect/>
          </a:stretch>
        </p:blipFill>
        <p:spPr>
          <a:xfrm>
            <a:off x="6241923" y="5095645"/>
            <a:ext cx="238158" cy="152421"/>
          </a:xfrm>
          <a:prstGeom prst="rect">
            <a:avLst/>
          </a:prstGeom>
        </p:spPr>
      </p:pic>
      <p:pic>
        <p:nvPicPr>
          <p:cNvPr id="17" name="Picture 16">
            <a:extLst>
              <a:ext uri="{FF2B5EF4-FFF2-40B4-BE49-F238E27FC236}">
                <a16:creationId xmlns:a16="http://schemas.microsoft.com/office/drawing/2014/main" id="{971FB42E-1512-BEBB-1EF5-A0676ABC0999}"/>
              </a:ext>
            </a:extLst>
          </p:cNvPr>
          <p:cNvPicPr>
            <a:picLocks noChangeAspect="1"/>
          </p:cNvPicPr>
          <p:nvPr/>
        </p:nvPicPr>
        <p:blipFill>
          <a:blip r:embed="rId3"/>
          <a:stretch>
            <a:fillRect/>
          </a:stretch>
        </p:blipFill>
        <p:spPr>
          <a:xfrm>
            <a:off x="3827411" y="5416016"/>
            <a:ext cx="4372585" cy="828791"/>
          </a:xfrm>
          <a:prstGeom prst="rect">
            <a:avLst/>
          </a:prstGeom>
        </p:spPr>
      </p:pic>
      <p:pic>
        <p:nvPicPr>
          <p:cNvPr id="19" name="Picture 18">
            <a:extLst>
              <a:ext uri="{FF2B5EF4-FFF2-40B4-BE49-F238E27FC236}">
                <a16:creationId xmlns:a16="http://schemas.microsoft.com/office/drawing/2014/main" id="{0ACD3870-60E5-67CC-76E6-2069EE22089A}"/>
              </a:ext>
            </a:extLst>
          </p:cNvPr>
          <p:cNvPicPr>
            <a:picLocks noChangeAspect="1"/>
          </p:cNvPicPr>
          <p:nvPr/>
        </p:nvPicPr>
        <p:blipFill>
          <a:blip r:embed="rId4"/>
          <a:stretch>
            <a:fillRect/>
          </a:stretch>
        </p:blipFill>
        <p:spPr>
          <a:xfrm>
            <a:off x="1052130" y="5278326"/>
            <a:ext cx="3439005" cy="1371791"/>
          </a:xfrm>
          <a:prstGeom prst="rect">
            <a:avLst/>
          </a:prstGeom>
        </p:spPr>
      </p:pic>
    </p:spTree>
    <p:extLst>
      <p:ext uri="{BB962C8B-B14F-4D97-AF65-F5344CB8AC3E}">
        <p14:creationId xmlns:p14="http://schemas.microsoft.com/office/powerpoint/2010/main" val="419196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B3F98E-4231-2757-F922-CDF58E471920}"/>
              </a:ext>
            </a:extLst>
          </p:cNvPr>
          <p:cNvSpPr>
            <a:spLocks noGrp="1"/>
          </p:cNvSpPr>
          <p:nvPr>
            <p:ph type="body" idx="1"/>
          </p:nvPr>
        </p:nvSpPr>
        <p:spPr>
          <a:xfrm>
            <a:off x="152958" y="2228129"/>
            <a:ext cx="9997440" cy="4800600"/>
          </a:xfrm>
        </p:spPr>
        <p:txBody>
          <a:bodyPr/>
          <a:lstStyle/>
          <a:p>
            <a:r>
              <a:rPr lang="en-US" b="1" i="0" dirty="0">
                <a:solidFill>
                  <a:srgbClr val="000000"/>
                </a:solidFill>
                <a:effectLst/>
                <a:latin typeface="Roboto" panose="02000000000000000000" pitchFamily="2" charset="0"/>
              </a:rPr>
              <a:t> Regression Analysis</a:t>
            </a:r>
          </a:p>
          <a:p>
            <a:pPr lvl="1"/>
            <a:r>
              <a:rPr lang="en-US" sz="2400" b="1" dirty="0">
                <a:solidFill>
                  <a:srgbClr val="000000"/>
                </a:solidFill>
                <a:latin typeface="Arial"/>
                <a:cs typeface="Arial"/>
                <a:sym typeface="Arial"/>
              </a:rPr>
              <a:t>Simple Linear Regression </a:t>
            </a:r>
            <a:r>
              <a:rPr lang="en-US" sz="2400" dirty="0">
                <a:solidFill>
                  <a:srgbClr val="000000"/>
                </a:solidFill>
                <a:latin typeface="Arial"/>
                <a:cs typeface="Arial"/>
                <a:sym typeface="Arial"/>
              </a:rPr>
              <a:t>: models the relationship between two variables as</a:t>
            </a:r>
          </a:p>
          <a:p>
            <a:pPr marL="594360" lvl="1" indent="0">
              <a:buNone/>
            </a:pPr>
            <a:endParaRPr lang="en-US" sz="2400" dirty="0">
              <a:solidFill>
                <a:srgbClr val="000000"/>
              </a:solidFill>
              <a:latin typeface="Arial"/>
              <a:cs typeface="Arial"/>
              <a:sym typeface="Arial"/>
            </a:endParaRPr>
          </a:p>
          <a:p>
            <a:pPr lvl="1"/>
            <a:r>
              <a:rPr lang="en-US" sz="2400" b="1" dirty="0">
                <a:solidFill>
                  <a:srgbClr val="000000"/>
                </a:solidFill>
                <a:latin typeface="Arial"/>
                <a:cs typeface="Arial"/>
                <a:sym typeface="Arial"/>
              </a:rPr>
              <a:t>Chi Square Test  (For Categorical Data) </a:t>
            </a:r>
            <a:r>
              <a:rPr lang="en-US" sz="2400" dirty="0">
                <a:solidFill>
                  <a:srgbClr val="000000"/>
                </a:solidFill>
                <a:latin typeface="Arial"/>
                <a:cs typeface="Arial"/>
                <a:sym typeface="Arial"/>
              </a:rPr>
              <a:t>: Measures the association between two categorical variables.</a:t>
            </a:r>
          </a:p>
          <a:p>
            <a:pPr lvl="1"/>
            <a:r>
              <a:rPr lang="en-IN" sz="2400" dirty="0">
                <a:solidFill>
                  <a:srgbClr val="000000"/>
                </a:solidFill>
                <a:latin typeface="Arial"/>
                <a:cs typeface="Arial"/>
                <a:sym typeface="Arial"/>
              </a:rPr>
              <a:t> </a:t>
            </a:r>
            <a:r>
              <a:rPr lang="en-IN" sz="2400" b="1" dirty="0">
                <a:solidFill>
                  <a:srgbClr val="000000"/>
                </a:solidFill>
                <a:latin typeface="Arial"/>
                <a:cs typeface="Arial"/>
                <a:sym typeface="Arial"/>
              </a:rPr>
              <a:t>T-tests (Comparing Two Groups): </a:t>
            </a:r>
            <a:r>
              <a:rPr lang="en-US" sz="2400" dirty="0">
                <a:solidFill>
                  <a:srgbClr val="000000"/>
                </a:solidFill>
                <a:latin typeface="Arial"/>
                <a:cs typeface="Arial"/>
                <a:sym typeface="Arial"/>
              </a:rPr>
              <a:t>Determines if two groups have significantly different means.</a:t>
            </a:r>
          </a:p>
          <a:p>
            <a:pPr lvl="1"/>
            <a:endParaRPr lang="en-IN" dirty="0"/>
          </a:p>
        </p:txBody>
      </p:sp>
      <p:sp>
        <p:nvSpPr>
          <p:cNvPr id="4" name="Slide Number Placeholder 3">
            <a:extLst>
              <a:ext uri="{FF2B5EF4-FFF2-40B4-BE49-F238E27FC236}">
                <a16:creationId xmlns:a16="http://schemas.microsoft.com/office/drawing/2014/main" id="{F4A39677-8368-521D-C766-F7B01555611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pic>
        <p:nvPicPr>
          <p:cNvPr id="8" name="Picture 7">
            <a:extLst>
              <a:ext uri="{FF2B5EF4-FFF2-40B4-BE49-F238E27FC236}">
                <a16:creationId xmlns:a16="http://schemas.microsoft.com/office/drawing/2014/main" id="{F655F0EA-23AA-E743-DAFD-BEBABB6B522C}"/>
              </a:ext>
            </a:extLst>
          </p:cNvPr>
          <p:cNvPicPr>
            <a:picLocks noChangeAspect="1"/>
          </p:cNvPicPr>
          <p:nvPr/>
        </p:nvPicPr>
        <p:blipFill>
          <a:blip r:embed="rId2"/>
          <a:stretch>
            <a:fillRect/>
          </a:stretch>
        </p:blipFill>
        <p:spPr>
          <a:xfrm>
            <a:off x="1001712" y="679450"/>
            <a:ext cx="8949704" cy="963251"/>
          </a:xfrm>
          <a:prstGeom prst="rect">
            <a:avLst/>
          </a:prstGeom>
        </p:spPr>
      </p:pic>
      <p:pic>
        <p:nvPicPr>
          <p:cNvPr id="12" name="Picture 11">
            <a:extLst>
              <a:ext uri="{FF2B5EF4-FFF2-40B4-BE49-F238E27FC236}">
                <a16:creationId xmlns:a16="http://schemas.microsoft.com/office/drawing/2014/main" id="{F10CFB39-6BCA-4336-EAF2-E620F58C18D8}"/>
              </a:ext>
            </a:extLst>
          </p:cNvPr>
          <p:cNvPicPr>
            <a:picLocks noChangeAspect="1"/>
          </p:cNvPicPr>
          <p:nvPr/>
        </p:nvPicPr>
        <p:blipFill>
          <a:blip r:embed="rId3"/>
          <a:stretch>
            <a:fillRect/>
          </a:stretch>
        </p:blipFill>
        <p:spPr>
          <a:xfrm>
            <a:off x="5267767" y="3429000"/>
            <a:ext cx="1857634" cy="495369"/>
          </a:xfrm>
          <a:prstGeom prst="rect">
            <a:avLst/>
          </a:prstGeom>
        </p:spPr>
      </p:pic>
      <p:sp>
        <p:nvSpPr>
          <p:cNvPr id="14" name="TextBox 13">
            <a:extLst>
              <a:ext uri="{FF2B5EF4-FFF2-40B4-BE49-F238E27FC236}">
                <a16:creationId xmlns:a16="http://schemas.microsoft.com/office/drawing/2014/main" id="{8A6E1AB6-B8E3-AFC7-B72E-D6B337B3F0CB}"/>
              </a:ext>
            </a:extLst>
          </p:cNvPr>
          <p:cNvSpPr txBox="1"/>
          <p:nvPr/>
        </p:nvSpPr>
        <p:spPr>
          <a:xfrm>
            <a:off x="1730502" y="4011204"/>
            <a:ext cx="6094476" cy="369332"/>
          </a:xfrm>
          <a:prstGeom prst="rect">
            <a:avLst/>
          </a:prstGeom>
          <a:noFill/>
        </p:spPr>
        <p:txBody>
          <a:bodyPr wrap="square">
            <a:spAutoFit/>
          </a:bodyPr>
          <a:lstStyle/>
          <a:p>
            <a:r>
              <a:rPr lang="en-US" sz="1800" dirty="0"/>
              <a:t>where     is the slope and     is the intercept</a:t>
            </a:r>
            <a:r>
              <a:rPr lang="en-US" dirty="0"/>
              <a:t>.</a:t>
            </a:r>
            <a:endParaRPr lang="en-IN" dirty="0"/>
          </a:p>
        </p:txBody>
      </p:sp>
      <p:pic>
        <p:nvPicPr>
          <p:cNvPr id="16" name="Picture 15">
            <a:extLst>
              <a:ext uri="{FF2B5EF4-FFF2-40B4-BE49-F238E27FC236}">
                <a16:creationId xmlns:a16="http://schemas.microsoft.com/office/drawing/2014/main" id="{D628E38A-FD41-6C7E-D643-4EDC84381564}"/>
              </a:ext>
            </a:extLst>
          </p:cNvPr>
          <p:cNvPicPr>
            <a:picLocks noChangeAspect="1"/>
          </p:cNvPicPr>
          <p:nvPr/>
        </p:nvPicPr>
        <p:blipFill>
          <a:blip r:embed="rId4"/>
          <a:stretch>
            <a:fillRect/>
          </a:stretch>
        </p:blipFill>
        <p:spPr>
          <a:xfrm>
            <a:off x="2502965" y="4081554"/>
            <a:ext cx="200053" cy="228632"/>
          </a:xfrm>
          <a:prstGeom prst="rect">
            <a:avLst/>
          </a:prstGeom>
        </p:spPr>
      </p:pic>
      <p:pic>
        <p:nvPicPr>
          <p:cNvPr id="20" name="Picture 19">
            <a:extLst>
              <a:ext uri="{FF2B5EF4-FFF2-40B4-BE49-F238E27FC236}">
                <a16:creationId xmlns:a16="http://schemas.microsoft.com/office/drawing/2014/main" id="{E7762E77-1D8B-8B9E-E0CC-6ABA639FD294}"/>
              </a:ext>
            </a:extLst>
          </p:cNvPr>
          <p:cNvPicPr>
            <a:picLocks noChangeAspect="1"/>
          </p:cNvPicPr>
          <p:nvPr/>
        </p:nvPicPr>
        <p:blipFill>
          <a:blip r:embed="rId5"/>
          <a:stretch>
            <a:fillRect/>
          </a:stretch>
        </p:blipFill>
        <p:spPr>
          <a:xfrm>
            <a:off x="4453128" y="4011204"/>
            <a:ext cx="201561" cy="347132"/>
          </a:xfrm>
          <a:prstGeom prst="rect">
            <a:avLst/>
          </a:prstGeom>
        </p:spPr>
      </p:pic>
    </p:spTree>
    <p:extLst>
      <p:ext uri="{BB962C8B-B14F-4D97-AF65-F5344CB8AC3E}">
        <p14:creationId xmlns:p14="http://schemas.microsoft.com/office/powerpoint/2010/main" val="260384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51B226-FBCF-B393-5F1A-14D1D826500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6" name="Title 5">
            <a:extLst>
              <a:ext uri="{FF2B5EF4-FFF2-40B4-BE49-F238E27FC236}">
                <a16:creationId xmlns:a16="http://schemas.microsoft.com/office/drawing/2014/main" id="{4E18504A-6EF2-5A4B-B6EB-05E7751F124F}"/>
              </a:ext>
            </a:extLst>
          </p:cNvPr>
          <p:cNvSpPr>
            <a:spLocks noGrp="1"/>
          </p:cNvSpPr>
          <p:nvPr>
            <p:ph type="title"/>
          </p:nvPr>
        </p:nvSpPr>
        <p:spPr>
          <a:xfrm>
            <a:off x="1155700" y="973139"/>
            <a:ext cx="9049004" cy="663638"/>
          </a:xfrm>
        </p:spPr>
        <p:txBody>
          <a:bodyPr/>
          <a:lstStyle/>
          <a:p>
            <a:r>
              <a:rPr lang="en-IN"/>
              <a:t>Essential</a:t>
            </a:r>
            <a:br>
              <a:rPr lang="en-IN"/>
            </a:br>
            <a:r>
              <a:rPr lang="en-IN"/>
              <a:t>Mathematics for Multivariate Data</a:t>
            </a:r>
            <a:endParaRPr lang="en-IN" dirty="0"/>
          </a:p>
        </p:txBody>
      </p:sp>
      <p:sp>
        <p:nvSpPr>
          <p:cNvPr id="9" name="Text Placeholder 2">
            <a:extLst>
              <a:ext uri="{FF2B5EF4-FFF2-40B4-BE49-F238E27FC236}">
                <a16:creationId xmlns:a16="http://schemas.microsoft.com/office/drawing/2014/main" id="{D1E725AD-C531-A4EA-AC06-5884672C7346}"/>
              </a:ext>
            </a:extLst>
          </p:cNvPr>
          <p:cNvSpPr>
            <a:spLocks noGrp="1"/>
          </p:cNvSpPr>
          <p:nvPr>
            <p:ph type="body" idx="1"/>
          </p:nvPr>
        </p:nvSpPr>
        <p:spPr>
          <a:xfrm>
            <a:off x="152958" y="2228129"/>
            <a:ext cx="9997440" cy="4800600"/>
          </a:xfrm>
        </p:spPr>
        <p:txBody>
          <a:bodyPr/>
          <a:lstStyle/>
          <a:p>
            <a:pPr marL="137160" indent="0">
              <a:buNone/>
            </a:pPr>
            <a:r>
              <a:rPr lang="en-US" sz="1800" dirty="0"/>
              <a:t>Key mathematical concepts essential for working with multivariate data</a:t>
            </a:r>
            <a:r>
              <a:rPr lang="en-US" sz="2400" i="0" dirty="0">
                <a:solidFill>
                  <a:srgbClr val="000000"/>
                </a:solidFill>
                <a:effectLst/>
                <a:latin typeface="Roboto" panose="02000000000000000000" pitchFamily="2" charset="0"/>
              </a:rPr>
              <a:t>:</a:t>
            </a:r>
          </a:p>
          <a:p>
            <a:r>
              <a:rPr lang="en-US" sz="2000" dirty="0">
                <a:solidFill>
                  <a:schemeClr val="tx1"/>
                </a:solidFill>
                <a:latin typeface="Arial" panose="020B0604020202020204" pitchFamily="34" charset="0"/>
              </a:rPr>
              <a:t>Linear Algebra</a:t>
            </a:r>
            <a:r>
              <a:rPr lang="en-US" dirty="0"/>
              <a:t>: </a:t>
            </a:r>
          </a:p>
          <a:p>
            <a:pPr lvl="1"/>
            <a:r>
              <a:rPr lang="en-US" b="1" dirty="0"/>
              <a:t>Vectors &amp; Matrices</a:t>
            </a:r>
            <a:r>
              <a:rPr lang="en-US" dirty="0"/>
              <a:t>: Used to represent and manipulate multivariate data.</a:t>
            </a:r>
          </a:p>
          <a:p>
            <a:pPr lvl="1"/>
            <a:r>
              <a:rPr lang="en-US" b="1" dirty="0"/>
              <a:t>Matrix Operations</a:t>
            </a:r>
            <a:r>
              <a:rPr lang="en-US" dirty="0"/>
              <a:t>: Addition, multiplication, transposition, and inversion are essential for machine learning and data transformations.</a:t>
            </a:r>
          </a:p>
          <a:p>
            <a:pPr lvl="1"/>
            <a:r>
              <a:rPr lang="en-US" b="1" dirty="0"/>
              <a:t>Eigenvalues &amp; Eigenvectors</a:t>
            </a:r>
            <a:r>
              <a:rPr lang="en-US" dirty="0"/>
              <a:t>: Used in Principal Component Analysis (PCA) for dimensionality reduction.</a:t>
            </a:r>
          </a:p>
          <a:p>
            <a:pPr lvl="1"/>
            <a:r>
              <a:rPr lang="en-US" b="1" dirty="0"/>
              <a:t>Singular Value Decomposition (SVD)</a:t>
            </a:r>
            <a:r>
              <a:rPr lang="en-US" dirty="0"/>
              <a:t>: Helps in data compression and noise reduction.</a:t>
            </a:r>
          </a:p>
          <a:p>
            <a:pPr lvl="1"/>
            <a:endParaRPr lang="en-US" b="1" dirty="0">
              <a:solidFill>
                <a:srgbClr val="000000"/>
              </a:solidFill>
              <a:latin typeface="Roboto" panose="02000000000000000000" pitchFamily="2" charset="0"/>
            </a:endParaRPr>
          </a:p>
        </p:txBody>
      </p:sp>
    </p:spTree>
    <p:extLst>
      <p:ext uri="{BB962C8B-B14F-4D97-AF65-F5344CB8AC3E}">
        <p14:creationId xmlns:p14="http://schemas.microsoft.com/office/powerpoint/2010/main" val="229190989"/>
      </p:ext>
    </p:extLst>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18CS743_Exp_Setting</Template>
  <TotalTime>2146</TotalTime>
  <Words>1141</Words>
  <Application>Microsoft Office PowerPoint</Application>
  <PresentationFormat>Widescreen</PresentationFormat>
  <Paragraphs>128</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Century Gothic</vt:lpstr>
      <vt:lpstr>Wingdings</vt:lpstr>
      <vt:lpstr>Noto Sans Symbols</vt:lpstr>
      <vt:lpstr>Gill Sans</vt:lpstr>
      <vt:lpstr>Roboto</vt:lpstr>
      <vt:lpstr>RedHatText</vt:lpstr>
      <vt:lpstr>Arial</vt:lpstr>
      <vt:lpstr>Ion Boardroom</vt:lpstr>
      <vt:lpstr>  Understanding Data   Machine Learning– BCS602</vt:lpstr>
      <vt:lpstr>Prerequisite- Data</vt:lpstr>
      <vt:lpstr>BI Variate and Multi Variate Data</vt:lpstr>
      <vt:lpstr>Bivariate data and Multivariate data</vt:lpstr>
      <vt:lpstr>Example of Bivariate variables…contd</vt:lpstr>
      <vt:lpstr>BI Variate and Multi Variate Data</vt:lpstr>
      <vt:lpstr>Types of Bivariate Statistics</vt:lpstr>
      <vt:lpstr>PowerPoint Presentation</vt:lpstr>
      <vt:lpstr>Essential Mathematics for Multivariate Data</vt:lpstr>
      <vt:lpstr>Essential Mathematics for Multivariate Data… contd.</vt:lpstr>
      <vt:lpstr>Essential Mathematics for Multivariate Data… contd.</vt:lpstr>
      <vt:lpstr>Essential Mathematics for Multivariate Data… contd.</vt:lpstr>
      <vt:lpstr>Essential Mathematics for Multivariate Data… contd.</vt:lpstr>
      <vt:lpstr>Essential Mathematics for Multivariate Data… contd.</vt:lpstr>
      <vt:lpstr>Feature Engineering.</vt:lpstr>
      <vt:lpstr>Dimensionality Reduction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&amp; Machine Learning– 18CS71 Overview (Day 1)</dc:title>
  <dc:creator>Prem Kumar Ramesh</dc:creator>
  <cp:lastModifiedBy>Kunjal Sabharwal</cp:lastModifiedBy>
  <cp:revision>26</cp:revision>
  <dcterms:created xsi:type="dcterms:W3CDTF">2020-07-30T07:33:12Z</dcterms:created>
  <dcterms:modified xsi:type="dcterms:W3CDTF">2025-02-07T08:46:31Z</dcterms:modified>
</cp:coreProperties>
</file>